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vnd.ms-photo" Extension="wdp"/>
  <Default ContentType="application/vnd.openxmlformats-officedocument.spreadsheetml.sheet" Extension="xlsx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drawingml.chart+xml" PartName="/ppt/charts/chart1.xml"/>
  <Override ContentType="application/vnd.openxmlformats-officedocument.drawingml.chart+xml" PartName="/ppt/charts/chart2.xml"/>
  <Override ContentType="application/vnd.ms-office.chartstyle+xml" PartName="/ppt/charts/style1.xml"/>
  <Override ContentType="application/vnd.ms-office.chartcolorstyle+xml" PartName="/ppt/charts/colors1.xml"/>
  <Override ContentType="application/vnd.openxmlformats-officedocument.drawingml.chart+xml" PartName="/ppt/charts/chart3.xml"/>
  <Override ContentType="application/vnd.ms-office.chartstyle+xml" PartName="/ppt/charts/style2.xml"/>
  <Override ContentType="application/vnd.ms-office.chartcolorstyle+xml" PartName="/ppt/charts/colors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580" r:id="rId2"/>
    <p:sldId id="610" r:id="rId3"/>
    <p:sldId id="611" r:id="rId4"/>
    <p:sldId id="616" r:id="rId5"/>
    <p:sldId id="613" r:id="rId6"/>
    <p:sldId id="614" r:id="rId7"/>
    <p:sldId id="615" r:id="rId8"/>
    <p:sldId id="595" r:id="rId9"/>
    <p:sldId id="599" r:id="rId10"/>
    <p:sldId id="600" r:id="rId11"/>
    <p:sldId id="601" r:id="rId12"/>
    <p:sldId id="596" r:id="rId13"/>
    <p:sldId id="606" r:id="rId14"/>
    <p:sldId id="607" r:id="rId15"/>
    <p:sldId id="289" r:id="rId16"/>
    <p:sldId id="290" r:id="rId17"/>
    <p:sldId id="591" r:id="rId18"/>
    <p:sldId id="300" r:id="rId19"/>
    <p:sldId id="609" r:id="rId20"/>
    <p:sldId id="602" r:id="rId21"/>
    <p:sldId id="603" r:id="rId22"/>
    <p:sldId id="604" r:id="rId23"/>
    <p:sldId id="605" r:id="rId24"/>
    <p:sldId id="297" r:id="rId25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2" userDrawn="1">
          <p15:clr>
            <a:srgbClr val="A4A3A4"/>
          </p15:clr>
        </p15:guide>
        <p15:guide id="2" pos="2122" userDrawn="1">
          <p15:clr>
            <a:srgbClr val="A4A3A4"/>
          </p15:clr>
        </p15:guide>
        <p15:guide id="3" orient="horz" pos="3114" userDrawn="1">
          <p15:clr>
            <a:srgbClr val="A4A3A4"/>
          </p15:clr>
        </p15:guide>
        <p15:guide id="4" pos="2154" userDrawn="1">
          <p15:clr>
            <a:srgbClr val="A4A3A4"/>
          </p15:clr>
        </p15:guide>
        <p15:guide id="5" orient="horz" pos="3109" userDrawn="1">
          <p15:clr>
            <a:srgbClr val="A4A3A4"/>
          </p15:clr>
        </p15:guide>
        <p15:guide id="6" pos="2107" userDrawn="1">
          <p15:clr>
            <a:srgbClr val="A4A3A4"/>
          </p15:clr>
        </p15:guide>
        <p15:guide id="7" pos="2138" userDrawn="1">
          <p15:clr>
            <a:srgbClr val="A4A3A4"/>
          </p15:clr>
        </p15:guide>
        <p15:guide id="8" orient="horz" pos="3111" userDrawn="1">
          <p15:clr>
            <a:srgbClr val="A4A3A4"/>
          </p15:clr>
        </p15:guide>
        <p15:guide id="9" orient="horz" pos="3113" userDrawn="1">
          <p15:clr>
            <a:srgbClr val="A4A3A4"/>
          </p15:clr>
        </p15:guide>
        <p15:guide id="10" orient="horz" pos="3106" userDrawn="1">
          <p15:clr>
            <a:srgbClr val="A4A3A4"/>
          </p15:clr>
        </p15:guide>
        <p15:guide id="11" orient="horz" pos="3108" userDrawn="1">
          <p15:clr>
            <a:srgbClr val="A4A3A4"/>
          </p15:clr>
        </p15:guide>
        <p15:guide id="12" orient="horz" pos="3103" userDrawn="1">
          <p15:clr>
            <a:srgbClr val="A4A3A4"/>
          </p15:clr>
        </p15:guide>
        <p15:guide id="13" orient="horz" pos="3105" userDrawn="1">
          <p15:clr>
            <a:srgbClr val="A4A3A4"/>
          </p15:clr>
        </p15:guide>
        <p15:guide id="14" orient="horz" pos="3107" userDrawn="1">
          <p15:clr>
            <a:srgbClr val="A4A3A4"/>
          </p15:clr>
        </p15:guide>
        <p15:guide id="15" pos="2103" userDrawn="1">
          <p15:clr>
            <a:srgbClr val="A4A3A4"/>
          </p15:clr>
        </p15:guide>
        <p15:guide id="16" pos="2135" userDrawn="1">
          <p15:clr>
            <a:srgbClr val="A4A3A4"/>
          </p15:clr>
        </p15:guide>
        <p15:guide id="17" pos="2088" userDrawn="1">
          <p15:clr>
            <a:srgbClr val="A4A3A4"/>
          </p15:clr>
        </p15:guide>
        <p15:guide id="18" pos="2119" userDrawn="1">
          <p15:clr>
            <a:srgbClr val="A4A3A4"/>
          </p15:clr>
        </p15:guide>
        <p15:guide id="19" orient="horz" pos="3116" userDrawn="1">
          <p15:clr>
            <a:srgbClr val="A4A3A4"/>
          </p15:clr>
        </p15:guide>
        <p15:guide id="20" orient="horz" pos="3118" userDrawn="1">
          <p15:clr>
            <a:srgbClr val="A4A3A4"/>
          </p15:clr>
        </p15:guide>
        <p15:guide id="21" orient="horz" pos="3115" userDrawn="1">
          <p15:clr>
            <a:srgbClr val="A4A3A4"/>
          </p15:clr>
        </p15:guide>
        <p15:guide id="22" orient="horz" pos="3117" userDrawn="1">
          <p15:clr>
            <a:srgbClr val="A4A3A4"/>
          </p15:clr>
        </p15:guide>
        <p15:guide id="23" orient="horz" pos="3110" userDrawn="1">
          <p15:clr>
            <a:srgbClr val="A4A3A4"/>
          </p15:clr>
        </p15:guide>
        <p15:guide id="24" pos="2126" userDrawn="1">
          <p15:clr>
            <a:srgbClr val="A4A3A4"/>
          </p15:clr>
        </p15:guide>
        <p15:guide id="25" pos="2158" userDrawn="1">
          <p15:clr>
            <a:srgbClr val="A4A3A4"/>
          </p15:clr>
        </p15:guide>
        <p15:guide id="26" pos="2110" userDrawn="1">
          <p15:clr>
            <a:srgbClr val="A4A3A4"/>
          </p15:clr>
        </p15:guide>
        <p15:guide id="27" pos="2142" userDrawn="1">
          <p15:clr>
            <a:srgbClr val="A4A3A4"/>
          </p15:clr>
        </p15:guide>
        <p15:guide id="28" pos="2106" userDrawn="1">
          <p15:clr>
            <a:srgbClr val="A4A3A4"/>
          </p15:clr>
        </p15:guide>
        <p15:guide id="29" pos="2139" userDrawn="1">
          <p15:clr>
            <a:srgbClr val="A4A3A4"/>
          </p15:clr>
        </p15:guide>
        <p15:guide id="30" pos="2091" userDrawn="1">
          <p15:clr>
            <a:srgbClr val="A4A3A4"/>
          </p15:clr>
        </p15:guide>
        <p15:guide id="31" pos="212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CC00"/>
    <a:srgbClr val="3BCBDF"/>
    <a:srgbClr val="D7E6EE"/>
    <a:srgbClr val="6F9AEF"/>
    <a:srgbClr val="6DCEF1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6433" autoAdjust="0"/>
  </p:normalViewPr>
  <p:slideViewPr>
    <p:cSldViewPr>
      <p:cViewPr varScale="1">
        <p:scale>
          <a:sx n="116" d="100"/>
          <a:sy n="116" d="100"/>
        </p:scale>
        <p:origin x="144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12"/>
        <p:guide pos="2122"/>
        <p:guide orient="horz" pos="3114"/>
        <p:guide pos="2154"/>
        <p:guide orient="horz" pos="3109"/>
        <p:guide pos="2107"/>
        <p:guide pos="2138"/>
        <p:guide orient="horz" pos="3111"/>
        <p:guide orient="horz" pos="3113"/>
        <p:guide orient="horz" pos="3106"/>
        <p:guide orient="horz" pos="3108"/>
        <p:guide orient="horz" pos="3103"/>
        <p:guide orient="horz" pos="3105"/>
        <p:guide orient="horz" pos="3107"/>
        <p:guide pos="2103"/>
        <p:guide pos="2135"/>
        <p:guide pos="2088"/>
        <p:guide pos="2119"/>
        <p:guide orient="horz" pos="3116"/>
        <p:guide orient="horz" pos="3118"/>
        <p:guide orient="horz" pos="3115"/>
        <p:guide orient="horz" pos="3117"/>
        <p:guide orient="horz" pos="3110"/>
        <p:guide pos="2126"/>
        <p:guide pos="2158"/>
        <p:guide pos="2110"/>
        <p:guide pos="2142"/>
        <p:guide pos="2106"/>
        <p:guide pos="2139"/>
        <p:guide pos="2091"/>
        <p:guide pos="212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 ?><Relationships xmlns="http://schemas.openxmlformats.org/package/2006/relationships"><Relationship Id="rId1" Target="NULL" TargetMode="External" Type="http://schemas.openxmlformats.org/officeDocument/2006/relationships/oleObject"/></Relationships>
</file>

<file path=ppt/charts/_rels/chart2.xml.rels><?xml version="1.0" encoding="UTF-8" standalone="yes" ?><Relationships xmlns="http://schemas.openxmlformats.org/package/2006/relationships"><Relationship Id="rId3" Target="NULL" TargetMode="External" Type="http://schemas.openxmlformats.org/officeDocument/2006/relationships/oleObject"/><Relationship Id="rId2" Target="colors1.xml" Type="http://schemas.microsoft.com/office/2011/relationships/chartColorStyle"/><Relationship Id="rId1" Target="style1.xml" Type="http://schemas.microsoft.com/office/2011/relationships/chartStyle"/></Relationships>
</file>

<file path=ppt/charts/_rels/chart3.xml.rels><?xml version="1.0" encoding="UTF-8" standalone="yes" ?><Relationships xmlns="http://schemas.openxmlformats.org/package/2006/relationships"><Relationship Id="rId3" Target="NULL" TargetMode="External" Type="http://schemas.openxmlformats.org/officeDocument/2006/relationships/oleObject"/><Relationship Id="rId2" Target="colors2.xml" Type="http://schemas.microsoft.com/office/2011/relationships/chartColorStyle"/><Relationship Id="rId1" Target="style2.xml" Type="http://schemas.microsoft.com/office/2011/relationships/chartStyle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470088985785E-2"/>
          <c:y val="1.9944692525203294E-2"/>
          <c:w val="0.94814448704497534"/>
          <c:h val="0.84744587847074193"/>
        </c:manualLayout>
      </c:layout>
      <c:bar3DChart>
        <c:barDir val="col"/>
        <c:grouping val="standar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768065667576177"/>
                  <c:y val="-2.786249556500900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7432722121784447"/>
                  <c:y val="-0.1176432373804040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0D-4C77-8964-A6BCFD77EFD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2018ж</c:v>
                </c:pt>
                <c:pt idx="1">
                  <c:v>2019ж</c:v>
                </c:pt>
                <c:pt idx="2">
                  <c:v>2020ж</c:v>
                </c:pt>
                <c:pt idx="3">
                  <c:v>2021ж</c:v>
                </c:pt>
                <c:pt idx="4">
                  <c:v>2022ж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.</c:v>
                </c:pt>
              </c:strCache>
            </c:strRef>
          </c:tx>
          <c:spPr>
            <a:noFill/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2018ж</c:v>
                </c:pt>
                <c:pt idx="1">
                  <c:v>2019ж</c:v>
                </c:pt>
                <c:pt idx="2">
                  <c:v>2020ж</c:v>
                </c:pt>
                <c:pt idx="3">
                  <c:v>2021ж</c:v>
                </c:pt>
                <c:pt idx="4">
                  <c:v>2022ж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5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5212024"/>
        <c:axId val="365209672"/>
        <c:axId val="366421472"/>
      </c:bar3DChart>
      <c:catAx>
        <c:axId val="365212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5209672"/>
        <c:crosses val="autoZero"/>
        <c:auto val="1"/>
        <c:lblAlgn val="ctr"/>
        <c:lblOffset val="100"/>
        <c:noMultiLvlLbl val="0"/>
      </c:catAx>
      <c:valAx>
        <c:axId val="3652096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5212024"/>
        <c:crosses val="autoZero"/>
        <c:crossBetween val="between"/>
        <c:majorUnit val="1"/>
      </c:valAx>
      <c:serAx>
        <c:axId val="36642147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5209672"/>
        <c:crosses val="autoZero"/>
      </c:ser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002060"/>
                </a:solidFill>
              </a:rPr>
              <a:t> ОТК </a:t>
            </a:r>
            <a:r>
              <a:rPr lang="ru-RU" dirty="0" err="1">
                <a:solidFill>
                  <a:srgbClr val="002060"/>
                </a:solidFill>
              </a:rPr>
              <a:t>бойынша</a:t>
            </a:r>
            <a:endParaRPr lang="ru-RU" dirty="0">
              <a:solidFill>
                <a:srgbClr val="00206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B050"/>
            </a:solidFill>
          </c:spPr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19C-474B-BB7F-B07C6DA21DFC}"/>
              </c:ext>
            </c:extLst>
          </c:dPt>
          <c:dPt>
            <c:idx val="1"/>
            <c:bubble3D val="0"/>
            <c:explosion val="5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19C-474B-BB7F-B07C6DA21DFC}"/>
              </c:ext>
            </c:extLst>
          </c:dPt>
          <c:dPt>
            <c:idx val="2"/>
            <c:bubble3D val="0"/>
            <c:explosion val="3"/>
            <c:spPr>
              <a:solidFill>
                <a:srgbClr val="CC006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19C-474B-BB7F-B07C6DA21DFC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3%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37%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60%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19C-474B-BB7F-B07C6DA21DFC}"/>
                </c:ex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жылға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0.02</c:v>
                </c:pt>
                <c:pt idx="1">
                  <c:v>0.37</c:v>
                </c:pt>
                <c:pt idx="2">
                  <c:v>0.61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19C-474B-BB7F-B07C6DA21DFC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128242695256079"/>
          <c:y val="0.39066560832705965"/>
          <c:w val="0.33871757304743916"/>
          <c:h val="0.3374717685182154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002060"/>
                </a:solidFill>
              </a:rPr>
              <a:t> МТКБ </a:t>
            </a:r>
            <a:r>
              <a:rPr lang="ru-RU" dirty="0" err="1">
                <a:solidFill>
                  <a:srgbClr val="002060"/>
                </a:solidFill>
              </a:rPr>
              <a:t>бойынша</a:t>
            </a:r>
            <a:endParaRPr lang="ru-RU" dirty="0">
              <a:solidFill>
                <a:srgbClr val="00206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88A-48E5-98E2-17103FD41A4A}"/>
              </c:ext>
            </c:extLst>
          </c:dPt>
          <c:dPt>
            <c:idx val="1"/>
            <c:bubble3D val="0"/>
            <c:explosion val="6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88A-48E5-98E2-17103FD41A4A}"/>
              </c:ext>
            </c:extLst>
          </c:dPt>
          <c:dPt>
            <c:idx val="2"/>
            <c:bubble3D val="0"/>
            <c:explosion val="9"/>
            <c:spPr>
              <a:solidFill>
                <a:srgbClr val="CC006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88A-48E5-98E2-17103FD41A4A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19%</a:t>
                    </a:r>
                    <a:endParaRPr lang="en-US" dirty="0"/>
                  </a:p>
                </c:rich>
              </c:tx>
              <c:numFmt formatCode="0%" sourceLinked="0"/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39%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42%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жылга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52</c:v>
                </c:pt>
                <c:pt idx="2">
                  <c:v>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88A-48E5-98E2-17103FD41A4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81813808946313"/>
          <c:y val="0.36641653846573491"/>
          <c:w val="0.31330679485983487"/>
          <c:h val="0.3374717685182154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49" tIns="45425" rIns="90849" bIns="4542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849" tIns="45425" rIns="90849" bIns="45425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12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796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7146" indent="-227146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655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/Relationships>
</file>

<file path=ppt/slides/_rels/slide3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/Relationships>
</file>

<file path=ppt/slides/_rels/slide4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5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/Relationships>
</file>

<file path=ppt/slides/_rels/slide6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7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8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charts/chart1.xml" Type="http://schemas.openxmlformats.org/officeDocument/2006/relationships/chart"/><Relationship Id="rId1" Target="../slideLayouts/slideLayout2.xml" Type="http://schemas.openxmlformats.org/officeDocument/2006/relationships/slideLayout"/></Relationships>
</file>

<file path=ppt/slides/_rels/slide9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0.xml.rels><?xml version="1.0" encoding="UTF-8" standalone="yes" ?><Relationships xmlns="http://schemas.openxmlformats.org/package/2006/relationships"><Relationship Id="rId3" Target="../charts/chart3.xml" Type="http://schemas.openxmlformats.org/officeDocument/2006/relationships/chart"/><Relationship Id="rId2" Target="../charts/chart2.xml" Type="http://schemas.openxmlformats.org/officeDocument/2006/relationships/chart"/><Relationship Id="rId1" Target="../slideLayouts/slideLayout2.xml" Type="http://schemas.openxmlformats.org/officeDocument/2006/relationships/slideLayout"/><Relationship Id="rId4" Target="../media/image10.jpe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12.jpeg" Type="http://schemas.openxmlformats.org/officeDocument/2006/relationships/image"/><Relationship Id="rId2" Target="../media/image11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0.jpe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3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4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5.xml.rels><?xml version="1.0" encoding="UTF-8" standalone="yes" ?><Relationships xmlns="http://schemas.openxmlformats.org/package/2006/relationships"><Relationship Id="rId8" Target="../media/image17.jpeg" Type="http://schemas.openxmlformats.org/officeDocument/2006/relationships/image"/><Relationship Id="rId3" Target="../media/image10.jpeg" Type="http://schemas.openxmlformats.org/officeDocument/2006/relationships/image"/><Relationship Id="rId7" Target="../media/image16.jpe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5.jpeg" Type="http://schemas.openxmlformats.org/officeDocument/2006/relationships/image"/><Relationship Id="rId5" Target="../media/image14.jpeg" Type="http://schemas.openxmlformats.org/officeDocument/2006/relationships/image"/><Relationship Id="rId4" Target="../media/image13.jpeg" Type="http://schemas.openxmlformats.org/officeDocument/2006/relationships/image"/><Relationship Id="rId9" Target="../media/image18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19.jpeg" Type="http://schemas.openxmlformats.org/officeDocument/2006/relationships/image"/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1.jpg" Type="http://schemas.openxmlformats.org/officeDocument/2006/relationships/image"/><Relationship Id="rId4" Target="../media/image20.jp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media/image2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8.jpeg" Type="http://schemas.openxmlformats.org/officeDocument/2006/relationships/image"/><Relationship Id="rId5" Target="../media/image27.jpeg" Type="http://schemas.openxmlformats.org/officeDocument/2006/relationships/image"/><Relationship Id="rId4" Target="../media/image26.JP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 ?><Relationships xmlns="http://schemas.openxmlformats.org/package/2006/relationships"><Relationship Id="rId2" Target="../media/image2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1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2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3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4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9" y="-30772"/>
            <a:ext cx="9252520" cy="68887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08518" y="116632"/>
            <a:ext cx="9361037" cy="1224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309" y="116632"/>
            <a:ext cx="1152127" cy="1062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957437" y="476672"/>
            <a:ext cx="4536504" cy="487280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kk-KZ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Ойл </a:t>
            </a:r>
            <a:r>
              <a:rPr lang="kk-K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 </a:t>
            </a:r>
            <a:r>
              <a:rPr lang="kk-KZ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Корпорейшэн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2132856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8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kk-KZ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дың жарты жылында </a:t>
            </a:r>
            <a:r>
              <a:rPr lang="kk-KZ" sz="2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«Ойл Транспорт Корпорейшэн» ЖШС </a:t>
            </a:r>
            <a:r>
              <a:rPr lang="ru-RU" sz="28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</a:t>
            </a:r>
            <a:r>
              <a:rPr lang="ru-RU" sz="2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</a:t>
            </a:r>
            <a:r>
              <a:rPr lang="ru-RU" sz="2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</a:t>
            </a:r>
            <a:endParaRPr lang="ru-RU" sz="2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атлант\Desktop\Saule 14.08.2020\презентация отк\1-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382" y="3667060"/>
            <a:ext cx="3273553" cy="2182829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тлант\Desktop\Saule 14.08.2020\презентация отк\1-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472" y="3692236"/>
            <a:ext cx="3202749" cy="2135618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тлант\Desktop\Saule 14.08.2020\презентация отк\1-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916" y="3692236"/>
            <a:ext cx="3204087" cy="2135618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81" b="-2381"/>
          <a:stretch/>
        </p:blipFill>
        <p:spPr>
          <a:xfrm>
            <a:off x="-900609" y="3645024"/>
            <a:ext cx="3156364" cy="2204865"/>
          </a:xfrm>
          <a:prstGeom prst="flowChartInputOutp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15037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</a:t>
            </a:r>
            <a:r>
              <a:rPr lang="kk-KZ" sz="1814" b="1" dirty="0" smtClean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 </a:t>
            </a: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1007009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120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инвестициялық  жоспарлар туралы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0786" y="6591838"/>
            <a:ext cx="2632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773725"/>
              </p:ext>
            </p:extLst>
          </p:nvPr>
        </p:nvGraphicFramePr>
        <p:xfrm>
          <a:off x="274520" y="1988840"/>
          <a:ext cx="8760873" cy="4152900"/>
        </p:xfrm>
        <a:graphic>
          <a:graphicData uri="http://schemas.openxmlformats.org/drawingml/2006/table">
            <a:tbl>
              <a:tblPr/>
              <a:tblGrid>
                <a:gridCol w="625072"/>
                <a:gridCol w="729838"/>
                <a:gridCol w="1986323"/>
                <a:gridCol w="1354910"/>
                <a:gridCol w="1354910"/>
                <a:gridCol w="1354910"/>
                <a:gridCol w="1354910"/>
              </a:tblGrid>
              <a:tr h="746760"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ай 2022ж.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жоспарға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орынд.,  %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571500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 жоспар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нақты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-/+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980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  МТКБ бойынша: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«МаңғыстауМұнайГаз» АҚ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35 582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34 823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-759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3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«О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il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onstruction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1 468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1 171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-297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3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49 549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46 754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-2 795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3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«Мангистауэнергомунай»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5 721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5 740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«Мунайтелеком»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2 037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2 224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109%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3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Басқа да қосымша мекемелер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16 839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15 770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-1 069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80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111 196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106 482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-4 714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7711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120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инвестициялық  жоспарлар туралы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0786" y="6591838"/>
            <a:ext cx="2551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786583"/>
              </p:ext>
            </p:extLst>
          </p:nvPr>
        </p:nvGraphicFramePr>
        <p:xfrm>
          <a:off x="251522" y="1890992"/>
          <a:ext cx="8786757" cy="4831650"/>
        </p:xfrm>
        <a:graphic>
          <a:graphicData uri="http://schemas.openxmlformats.org/drawingml/2006/table">
            <a:tbl>
              <a:tblPr/>
              <a:tblGrid>
                <a:gridCol w="720078"/>
                <a:gridCol w="638835"/>
                <a:gridCol w="1992192"/>
                <a:gridCol w="1358913"/>
                <a:gridCol w="1358913"/>
                <a:gridCol w="1358913"/>
                <a:gridCol w="1358913"/>
              </a:tblGrid>
              <a:tr h="72217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Көрсеткіш атауы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ай 2022ж.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 жоспарға ауытқуы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орынд.,  %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5526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 жоспар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нақты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-/+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762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  МТКБ бойынша: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«МаңғыстауМұнайГаз» АҚ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644 246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620 974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-23 272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«О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il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onstruction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33 033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13 371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-19 662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«Oil Services Company»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872 207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407 182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-465 024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«Мангистауэнергомунай»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85 137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42 949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-42 188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«Мунайтелеком»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40 278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21 953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-18 325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Басқа да қосымша мекемелер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197 828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193 040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-4 789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62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1 872 729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1 299 468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-573 261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02">
                <a:tc gridSpan="2"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5502">
                <a:tc gridSpan="2"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*МУТТ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ЕТҰ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(ДЗО) -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ларға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табыстың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нақтысы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өскен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тарифпен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есептелуде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02">
                <a:tc gridSpan="2"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 тариф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басынан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бастап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өзгерді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3717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588295" y="131328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99329" y="1632569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874374" y="6475285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877078"/>
              </p:ext>
            </p:extLst>
          </p:nvPr>
        </p:nvGraphicFramePr>
        <p:xfrm>
          <a:off x="251521" y="1931755"/>
          <a:ext cx="8657700" cy="4735125"/>
        </p:xfrm>
        <a:graphic>
          <a:graphicData uri="http://schemas.openxmlformats.org/drawingml/2006/table">
            <a:tbl>
              <a:tblPr/>
              <a:tblGrid>
                <a:gridCol w="1037178"/>
                <a:gridCol w="2380050"/>
                <a:gridCol w="1048095"/>
                <a:gridCol w="1255529"/>
                <a:gridCol w="1255529"/>
                <a:gridCol w="862495"/>
                <a:gridCol w="818824"/>
              </a:tblGrid>
              <a:tr h="571827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қ/с 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Көрсеткіш атауы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ай 2022ж.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 жоспарға  ауытқуы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Орынд.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6692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түзетілген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жоғарлаған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тарифтерден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кейінгі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-/+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МТКБ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1949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МТКБ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МТКБ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МТКБ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МТКБ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8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соның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ішінде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2 186 066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1 499 915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1 998 267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-187 799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91%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көрсетуден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түскен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1 872 729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1 299 468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1 797 820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-74 909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42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1.2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Қаржылық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кірістері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31 678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31 678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31 678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42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Қызметтен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кірістері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313 337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200 447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200 447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-112 890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64%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Жалпы шығын, соның  ішінде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2 927 519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2 516 660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2 516 660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-410 859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33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Сатылған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өнімдердің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көрсетілген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қызметтердің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өзіндік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құны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2 129 795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1 854 833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1 854 833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-274 962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Әкімшілік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453 286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403 028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403 028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-50 258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91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Қаржылық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84 889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106 295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106 295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21 406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91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2.4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Қызметтен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259 549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152 504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152 504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-107 045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Қорытынды нәтиже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-741 453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-1 016 745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-518 393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223 060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70%</a:t>
                      </a:r>
                    </a:p>
                  </a:txBody>
                  <a:tcPr marL="6801" marR="6801" marT="6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953"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348"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тапсырыс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беруші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мекемелермен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жаңа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тарифпен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шартқа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отыру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жұмыстары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жалғасуда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953"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 тариф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басынан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бастап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өзгерді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8777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" y="1645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333779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2000" b="1" dirty="0" smtClean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2022 жарты </a:t>
            </a:r>
            <a:r>
              <a:rPr lang="ru-RU" sz="2000" b="1" dirty="0" err="1" smtClean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жылдың</a:t>
            </a:r>
            <a:r>
              <a:rPr lang="ru-RU" sz="2000" b="1" dirty="0" smtClean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«ОТК» ЖШС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жұмысшыларына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арнайы </a:t>
            </a:r>
          </a:p>
          <a:p>
            <a:pPr algn="ctr" fontAlgn="b"/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киіммен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және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аяқ-киіммен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қамтамасыз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ету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туралы</a:t>
            </a:r>
            <a:r>
              <a:rPr lang="ru-RU" sz="2000" b="1" dirty="0">
                <a:solidFill>
                  <a:schemeClr val="tx1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000" b="1" dirty="0" err="1">
                <a:solidFill>
                  <a:schemeClr val="tx1">
                    <a:lumMod val="75000"/>
                  </a:schemeClr>
                </a:solidFill>
                <a:latin typeface="Times New Roman"/>
              </a:rPr>
              <a:t>ақпарат</a:t>
            </a:r>
            <a:endParaRPr lang="ru-RU" sz="2000" b="1" dirty="0">
              <a:solidFill>
                <a:schemeClr val="tx1">
                  <a:lumMod val="75000"/>
                </a:schemeClr>
              </a:solidFill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467544" y="2204864"/>
          <a:ext cx="8435281" cy="4174207"/>
        </p:xfrm>
        <a:graphic>
          <a:graphicData uri="http://schemas.openxmlformats.org/drawingml/2006/table">
            <a:tbl>
              <a:tblPr>
                <a:effectLst/>
                <a:tableStyleId>{BC89EF96-8CEA-46FF-86C4-4CE0E7609802}</a:tableStyleId>
              </a:tblPr>
              <a:tblGrid>
                <a:gridCol w="38895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91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366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64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3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</a:t>
                      </a:r>
                      <a:r>
                        <a:rPr lang="ru-RU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2976">
                <a:tc>
                  <a:txBody>
                    <a:bodyPr/>
                    <a:lstStyle/>
                    <a:p>
                      <a:pPr marL="144000" algn="l" fontAlgn="b"/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kk-KZ" sz="1600" b="1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аздық 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004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ыстық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аздық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ыстық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72020" y="6528603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3821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028" y="488344"/>
            <a:ext cx="8748972" cy="63927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ж.ж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kk-KZ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8001" y="510135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" y="0"/>
            <a:ext cx="1152102" cy="41893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6C9DB304-9B91-4042-8358-0322B1EC4F7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1559" y="1375654"/>
          <a:ext cx="7920881" cy="3276115"/>
        </p:xfrm>
        <a:graphic>
          <a:graphicData uri="http://schemas.openxmlformats.org/drawingml/2006/table">
            <a:tbl>
              <a:tblPr firstRow="1" firstCol="1" lastRow="1">
                <a:effectLst/>
                <a:tableStyleId>{3B4B98B0-60AC-42C2-AFA5-B58CD77FA1E5}</a:tableStyleId>
              </a:tblPr>
              <a:tblGrid>
                <a:gridCol w="34563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589835008"/>
                    </a:ext>
                  </a:extLst>
                </a:gridCol>
              </a:tblGrid>
              <a:tr h="47195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</a:t>
                      </a:r>
                      <a:r>
                        <a:rPr lang="kk-KZ" sz="16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түрлері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(ЖҚО негізгі себептері)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ru-RU" sz="20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83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ЖҚЕ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бұзу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(10.1 т.)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Жол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қозғалысына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басқа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қатысушылардың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кінәсі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ЖҚЕ </a:t>
                      </a:r>
                      <a:r>
                        <a:rPr lang="ru-RU" sz="1200" b="1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бұзу</a:t>
                      </a: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(10.1 т., 9.10 т.)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8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01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 жүргіншімен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4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699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241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МТКБ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72020" y="6528603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4651769"/>
            <a:ext cx="785674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 </a:t>
            </a:r>
            <a:r>
              <a:rPr lang="ru-RU" sz="12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алған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апаттарды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ағымдағы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айының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2021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кезеңімен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салыстырғанда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ЖКО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санының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өсуі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байқалады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ru-RU" sz="120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Адамдардың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жарақаттануы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зақымдалуымен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жазатайым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оқиғалардың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салдары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кәсіпорын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экономикасына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айтарлықтай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зиян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келтіреді</a:t>
            </a:r>
            <a:r>
              <a:rPr lang="ru-RU" sz="1200" i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ru-RU" sz="120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ЖКО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болуының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факторы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жүргізушілердің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абайсыздығы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қауіпсіздік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талаптарын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тікелей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елемеу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ЖҚЕ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сақтамау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жүрдек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режимін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сақтамау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дұрыс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есептемеу</a:t>
            </a:r>
            <a:r>
              <a:rPr lang="ru-RU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indent="457200" algn="just"/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Серіктестік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қауіпсіздігі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саласындағы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іс-шаралардың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қамтамасыз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етуге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жауапты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Қызметкерлерге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ЖҚЕ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талаптарын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бұзғаны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кодексіне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жазалау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қолданылуы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мүмкін</a:t>
            </a:r>
            <a:r>
              <a:rPr lang="ru-RU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82819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028" y="488344"/>
            <a:ext cx="8748972" cy="63927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ж.ж</a:t>
            </a:r>
            <a:r>
              <a:rPr lang="kk-KZ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kk-KZ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8001" y="510135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" y="0"/>
            <a:ext cx="1152102" cy="41893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6C9DB304-9B91-4042-8358-0322B1EC4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219925"/>
              </p:ext>
            </p:extLst>
          </p:nvPr>
        </p:nvGraphicFramePr>
        <p:xfrm>
          <a:off x="197513" y="1639395"/>
          <a:ext cx="8784976" cy="4889325"/>
        </p:xfrm>
        <a:graphic>
          <a:graphicData uri="http://schemas.openxmlformats.org/drawingml/2006/table">
            <a:tbl>
              <a:tblPr firstRow="1" firstCol="1" lastRow="1">
                <a:effectLst/>
                <a:tableStyleId>{3B4B98B0-60AC-42C2-AFA5-B58CD77FA1E5}</a:tableStyleId>
              </a:tblPr>
              <a:tblGrid>
                <a:gridCol w="44454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5222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182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400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р/с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Іс-шаралар</a:t>
                      </a:r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атауы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Жауапты</a:t>
                      </a:r>
                      <a:endParaRPr lang="ru-RU" sz="1400" b="1" kern="1200" dirty="0" smtClean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орындау</a:t>
                      </a:r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үшін</a:t>
                      </a:r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тұлғалар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09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9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Жүргізушілердің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GPS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мониторингін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пайдалана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отырып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жылдамдық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режимін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сақтауын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бақылауды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күшейту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ЖҚЕ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бұзғаны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үшін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тәртіптік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ықпал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ету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шараларын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қатаңдату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Көлік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құралдарының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техникалық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жай-күйіне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күнделікті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бақылау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жүргізуді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қамтамасыз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ету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оның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ішінде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жылдамдықты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арттыру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зуммерлері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b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спидометрлер</a:t>
                      </a:r>
                      <a:r>
                        <a:rPr lang="ru-RU" sz="1200" b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).</a:t>
                      </a: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МТКБ</a:t>
                      </a:r>
                      <a:r>
                        <a:rPr lang="kk-KZ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бастығы</a:t>
                      </a:r>
                      <a:r>
                        <a:rPr lang="ru-RU" sz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ӨЖББ </a:t>
                      </a:r>
                      <a:r>
                        <a:rPr lang="ru-RU" sz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бастығы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827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Тиісті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оқу-тақырыптық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жоспар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ЖҚЕ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саласындағы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жүргізуші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құрамымен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кемінде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6 айда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бір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рет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мерзімділікпен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20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сағат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көлемінде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техникалық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минимумды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дайындауды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өткізуді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ұйымдастыру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МУТТ </a:t>
                      </a:r>
                      <a:r>
                        <a:rPr lang="ru-RU" sz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бастығы</a:t>
                      </a:r>
                      <a:r>
                        <a:rPr lang="ru-RU" sz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ЕҚОҚ ж</a:t>
                      </a:r>
                      <a:r>
                        <a:rPr lang="ru-RU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ЖҚ </a:t>
                      </a:r>
                      <a:r>
                        <a:rPr lang="ru-RU" sz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ЖҚ </a:t>
                      </a:r>
                      <a:r>
                        <a:rPr lang="ru-RU" sz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инженері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41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Көлік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құралдарының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жүргізушілерімен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ЖҚЕ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білімін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тексеру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жүргізуді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ұйымдастыру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бастапқы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жылына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бір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рет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қажет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болған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жағдайда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кезектен</a:t>
                      </a:r>
                      <a:r>
                        <a:rPr lang="ru-RU" sz="1200" i="1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i="1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).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Тексерістен</a:t>
                      </a:r>
                      <a:r>
                        <a:rPr lang="ru-RU" sz="1200" kern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өтпеген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қызметкерлердің</a:t>
                      </a:r>
                      <a:r>
                        <a:rPr lang="ru-RU" sz="1200" kern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білімін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қайта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тексеретін</a:t>
                      </a:r>
                      <a:r>
                        <a:rPr lang="ru-RU" sz="1200" kern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сынаққа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дейін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заңнамалық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талаптарда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белгіленген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тәртіппен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жұмыстан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шеттетіледі</a:t>
                      </a:r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МТКБ</a:t>
                      </a:r>
                      <a:r>
                        <a:rPr lang="ru-RU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ЕҚОҚ ж</a:t>
                      </a:r>
                      <a:r>
                        <a:rPr lang="ru-RU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ЖҚ </a:t>
                      </a:r>
                      <a:r>
                        <a:rPr lang="ru-RU" sz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8055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Жол‐көлік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тәуекелдерін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анықтау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саласында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арнайы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дайындықтан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өткен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ИТҚ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қатарындағы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ішкі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жаттықтырушылар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жыл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сайын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жүргізуші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құрамымен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қорғаныстық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» курсы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теориялық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практикалық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тренингтер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өткізсін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МТКБ</a:t>
                      </a:r>
                      <a:r>
                        <a:rPr lang="ru-RU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ЕҚОҚ ж</a:t>
                      </a:r>
                      <a:r>
                        <a:rPr lang="ru-RU" sz="120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ЖҚ </a:t>
                      </a:r>
                      <a:r>
                        <a:rPr lang="ru-RU" sz="120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endParaRPr lang="ru-RU" sz="1200" dirty="0" smtClean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ЖҚ </a:t>
                      </a:r>
                      <a:r>
                        <a:rPr lang="ru-RU" sz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инженері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7314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Жауапты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ИТҚ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нұсқама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жүргізу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сапасын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бақылауды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жұмыстарды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орындаудың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қауіпсіз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әдістері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мен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тәсілдерін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оқытуды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қызметкерлердің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еңбек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еңбекті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қорғау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мәселелері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білімін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тексеруді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қамтамасыз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етсін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ЕҚОҚ ж</a:t>
                      </a:r>
                      <a:r>
                        <a:rPr lang="ru-RU" sz="1200" b="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ЖҚ </a:t>
                      </a:r>
                      <a:r>
                        <a:rPr lang="ru-RU" sz="1200" b="0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басшысы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ЕҚ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ҚТ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жөніндегі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аға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инженер</a:t>
                      </a:r>
                      <a:endParaRPr lang="ru-RU" sz="12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75381839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72020" y="6528603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5708" y="1193552"/>
            <a:ext cx="7468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Жол-көлік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оқиғаларына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бермеу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жөніндегі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іс-шаралар</a:t>
            </a:r>
            <a:endParaRPr lang="ru-RU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3333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k-KZ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-2022 </a:t>
            </a:r>
            <a:r>
              <a:rPr lang="kk-KZ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жж.)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547664" y="456784"/>
            <a:ext cx="619268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graphicFrame>
        <p:nvGraphicFramePr>
          <p:cNvPr id="9" name="Диаграмма 8"/>
          <p:cNvGraphicFramePr/>
          <p:nvPr>
            <p:extLst/>
          </p:nvPr>
        </p:nvGraphicFramePr>
        <p:xfrm>
          <a:off x="683568" y="2132856"/>
          <a:ext cx="792088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8772045" y="6560397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815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7484" y="1248026"/>
            <a:ext cx="9144001" cy="380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60971D60-6087-4D20-8010-23DA63DAAD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9511" y="1764663"/>
          <a:ext cx="8929060" cy="3832251"/>
        </p:xfrm>
        <a:graphic>
          <a:graphicData uri="http://schemas.openxmlformats.org/drawingml/2006/table">
            <a:tbl>
              <a:tblPr firstRow="1" lastRow="1">
                <a:effectLst/>
                <a:tableStyleId>{5C22544A-7EE6-4342-B048-85BDC9FD1C3A}</a:tableStyleId>
              </a:tblPr>
              <a:tblGrid>
                <a:gridCol w="6109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063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565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190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4421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6369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Көрсеткіштер атауы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80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 ай 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46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ru-RU" sz="180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80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687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Автошиналар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418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r>
                        <a:rPr lang="kk-KZ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078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687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Қосалқы бөлшектер және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26 876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798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239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Жағар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материалдары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340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k-KZ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186 639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және отын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557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634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515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A862FCB-8518-428B-B0E2-8DDFB625FC4E}"/>
              </a:ext>
            </a:extLst>
          </p:cNvPr>
          <p:cNvSpPr txBox="1"/>
          <p:nvPr/>
        </p:nvSpPr>
        <p:spPr>
          <a:xfrm>
            <a:off x="7884368" y="1459523"/>
            <a:ext cx="1285875" cy="3385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kk-K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32206" y="6564275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3413D0F-C3DD-4002-B8D6-44C89BA540B1}"/>
              </a:ext>
            </a:extLst>
          </p:cNvPr>
          <p:cNvSpPr txBox="1"/>
          <p:nvPr/>
        </p:nvSpPr>
        <p:spPr>
          <a:xfrm>
            <a:off x="268877" y="5711486"/>
            <a:ext cx="87209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Ескерту</a:t>
            </a:r>
            <a:r>
              <a:rPr kumimoji="0" lang="ru-RU" sz="1400" b="0" i="1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: автошиналар</a:t>
            </a:r>
            <a:r>
              <a:rPr kumimoji="0" lang="en-US" sz="1400" b="0" i="1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kk-KZ" sz="1400" b="0" i="1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мен</a:t>
            </a:r>
            <a:r>
              <a:rPr kumimoji="0" lang="kk-KZ" sz="1400" b="0" i="1" u="none" strike="noStrike" kern="0" cap="none" spc="0" normalizeH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жанар-жағар май</a:t>
            </a:r>
            <a:r>
              <a:rPr kumimoji="0" lang="ru-RU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kk-KZ" sz="1400" i="1" kern="0" dirty="0">
                <a:solidFill>
                  <a:srgbClr val="1D52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ң</a:t>
            </a:r>
            <a:r>
              <a:rPr kumimoji="0" lang="kk-KZ" sz="1400" b="0" i="1" u="none" strike="noStrike" kern="0" cap="none" spc="0" normalizeH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толықтай орындалмау себебі, тендердегі сауда нәтижесінде бағалардың түсуінен және автошина жүрісіне байланысты және де</a:t>
            </a:r>
            <a:r>
              <a:rPr lang="kk-KZ" sz="1400" i="1" kern="0" dirty="0" smtClean="0">
                <a:solidFill>
                  <a:srgbClr val="1D52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қысқы мерзімге арналған автошиналарды қараша айында көлік құралдарына орнатылуы жоспарланғанынан</a:t>
            </a:r>
            <a:r>
              <a:rPr kumimoji="0" lang="kk-KZ" sz="1400" b="0" i="1" u="none" strike="noStrike" kern="0" cap="none" spc="0" normalizeH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1400" b="0" i="1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3300468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323528" y="1412776"/>
            <a:ext cx="8352928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бөлінуі</a:t>
            </a:r>
            <a:endParaRPr lang="kk-KZ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CFEC9244-DB57-482E-8699-6B03AD5458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5627936"/>
              </p:ext>
            </p:extLst>
          </p:nvPr>
        </p:nvGraphicFramePr>
        <p:xfrm>
          <a:off x="323528" y="2119317"/>
          <a:ext cx="4032448" cy="3666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B9BC3106-4EB6-4A69-B512-BFE2E8E86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4244247"/>
              </p:ext>
            </p:extLst>
          </p:nvPr>
        </p:nvGraphicFramePr>
        <p:xfrm>
          <a:off x="4560168" y="2119317"/>
          <a:ext cx="4116288" cy="3666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604448" y="6381328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44413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547664" y="1214968"/>
            <a:ext cx="6840760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800" b="1" dirty="0" err="1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</a:t>
            </a:r>
            <a:r>
              <a:rPr lang="ru-RU" sz="28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sz="28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endParaRPr lang="kk-KZ" sz="2800" b="1" dirty="0">
              <a:ln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6968153-10B0-4C8D-8DA6-2FAA92411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4137926"/>
            <a:ext cx="3502973" cy="212552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95" y="2186652"/>
            <a:ext cx="3974422" cy="19442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86968" y="2083322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тасымалдарға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маркасы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Hyundai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Luxury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автобусы 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950 млн.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4995" y="4462022"/>
            <a:ext cx="37926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Мұнай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орындарына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маркасы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Toyota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Coaster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млн.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714725" y="6453336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8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007943" rtl="0" eaLnBrk="1" fontAlgn="ctr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Марапаттау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және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тәртіптік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жаза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жөніндегі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мәліметтер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9C96BCAD-1ADA-499F-A06B-7F630751B3A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935" y="2082317"/>
          <a:ext cx="8524820" cy="1557045"/>
        </p:xfrm>
        <a:graphic>
          <a:graphicData uri="http://schemas.openxmlformats.org/drawingml/2006/table">
            <a:tbl>
              <a:tblPr firstRow="1" lastRow="1">
                <a:effectLst/>
                <a:tableStyleId>{B301B821-A1FF-4177-AEE7-76D212191A09}</a:tableStyleId>
              </a:tblPr>
              <a:tblGrid>
                <a:gridCol w="12962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287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28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248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1250451096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1922239034"/>
                    </a:ext>
                  </a:extLst>
                </a:gridCol>
              </a:tblGrid>
              <a:tr h="331284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ж. (6 ай)</a:t>
                      </a:r>
                      <a:r>
                        <a:rPr lang="kk-KZ" sz="18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марапатталған қызметкерлер туралы мәлімет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8179"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«ҚМГ» ҰК</a:t>
                      </a:r>
                      <a:r>
                        <a:rPr lang="ru-RU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АҚ</a:t>
                      </a:r>
                      <a:endParaRPr lang="ru-RU" sz="1600" dirty="0"/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Энергетика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министрлігі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Самрұқ-Қазына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АҚ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«ОТК» ЖШС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«ММГ» АҚ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 әкімшілік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7582"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CA91F213-485A-4134-8DD0-AEBB0D761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614330"/>
              </p:ext>
            </p:extLst>
          </p:nvPr>
        </p:nvGraphicFramePr>
        <p:xfrm>
          <a:off x="313408" y="4293096"/>
          <a:ext cx="8524818" cy="1689269"/>
        </p:xfrm>
        <a:graphic>
          <a:graphicData uri="http://schemas.openxmlformats.org/drawingml/2006/table">
            <a:tbl>
              <a:tblPr firstRow="1" lastRow="1">
                <a:effectLst/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32048">
                <a:tc gridSpan="5">
                  <a:txBody>
                    <a:bodyPr/>
                    <a:lstStyle/>
                    <a:p>
                      <a:pPr algn="ctr"/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ж. </a:t>
                      </a:r>
                      <a:r>
                        <a:rPr lang="kk-KZ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 ай)</a:t>
                      </a:r>
                      <a:r>
                        <a:rPr lang="kk-KZ" sz="1800" b="1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тәртіптік </a:t>
                      </a:r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жазаға тартылған қызметкерлер саны және тәртіптік жаза түрлері</a:t>
                      </a:r>
                      <a:endParaRPr lang="ru-RU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61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664478" y="6413832"/>
            <a:ext cx="3300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42594"/>
      </p:ext>
    </p:extLst>
  </p:cSld>
  <p:clrMapOvr>
    <a:masterClrMapping/>
  </p:clrMapOvr>
  <p:transition spd="slow" advClick="0" advTm="2500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393612"/>
            <a:ext cx="8424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kk-KZ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 ай)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 </a:t>
            </a:r>
            <a:r>
              <a:rPr lang="kk-KZ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081</a:t>
            </a:r>
            <a:r>
              <a:rPr lang="en-US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99592" y="382867"/>
            <a:ext cx="8321687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7" name="Объект 8">
            <a:extLst>
              <a:ext uri="{FF2B5EF4-FFF2-40B4-BE49-F238E27FC236}">
                <a16:creationId xmlns:a16="http://schemas.microsoft.com/office/drawing/2014/main" xmlns="" id="{8933DC43-FEFC-4752-8622-D0365F59F9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4117066"/>
              </p:ext>
            </p:extLst>
          </p:nvPr>
        </p:nvGraphicFramePr>
        <p:xfrm>
          <a:off x="251520" y="2170675"/>
          <a:ext cx="8496943" cy="4139504"/>
        </p:xfrm>
        <a:graphic>
          <a:graphicData uri="http://schemas.openxmlformats.org/drawingml/2006/table">
            <a:tbl>
              <a:tblPr firstRow="1">
                <a:effectLst/>
                <a:tableStyleId>{9D7B26C5-4107-4FEC-AEDC-1716B250A1EF}</a:tableStyleId>
              </a:tblPr>
              <a:tblGrid>
                <a:gridCol w="4727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075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4473455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54817746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934741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ішінде 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75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2 275 </a:t>
                      </a:r>
                      <a:endParaRPr kumimoji="0" lang="kk-KZ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38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10 439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495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біліктіліктін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2 642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1 780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1 824</a:t>
                      </a:r>
                      <a:endParaRPr kumimoji="0" lang="kk-KZ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3049" y="1484784"/>
            <a:ext cx="835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саны 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001129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41" y="6123575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*Еңбекақы қоры мен сыйақының жоспарланған сомадан артық болуы демалыс күндері жалақының екі еселеніп төленуі салдарынан.</a:t>
            </a:r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655107" y="640057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454234"/>
              </p:ext>
            </p:extLst>
          </p:nvPr>
        </p:nvGraphicFramePr>
        <p:xfrm>
          <a:off x="531121" y="2038667"/>
          <a:ext cx="7992890" cy="4100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07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21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420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477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05651">
                <a:tc rowSpan="2">
                  <a:txBody>
                    <a:bodyPr/>
                    <a:lstStyle/>
                    <a:p>
                      <a:pPr algn="ctr"/>
                      <a:r>
                        <a:rPr lang="kk-KZ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k-KZ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жылдың жартыжылдық қорытындысы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k-KZ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</a:t>
                      </a:r>
                      <a:r>
                        <a:rPr lang="ru-RU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kk-KZ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65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7310">
                <a:tc>
                  <a:txBody>
                    <a:bodyPr/>
                    <a:lstStyle/>
                    <a:p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Жұмыскерлердің </a:t>
                      </a:r>
                      <a:r>
                        <a:rPr lang="kk-KZ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есептік </a:t>
                      </a:r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жылға орташа тізімдік саны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8969">
                <a:tc>
                  <a:txBody>
                    <a:bodyPr/>
                    <a:lstStyle/>
                    <a:p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Өндірістік</a:t>
                      </a:r>
                      <a:r>
                        <a:rPr lang="kk-KZ" sz="16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жұмыскерлері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9388">
                <a:tc>
                  <a:txBody>
                    <a:bodyPr/>
                    <a:lstStyle/>
                    <a:p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 қызметкерлері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8969">
                <a:tc>
                  <a:txBody>
                    <a:bodyPr/>
                    <a:lstStyle/>
                    <a:p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 қоры, барлығы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1 210 667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1 301 931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05651">
                <a:tc>
                  <a:txBody>
                    <a:bodyPr/>
                    <a:lstStyle/>
                    <a:p>
                      <a:r>
                        <a:rPr lang="kk-KZ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ішінде,</a:t>
                      </a:r>
                      <a:r>
                        <a:rPr lang="kk-KZ" sz="16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өндірістік көрсеткіштерге сәйкес төленген сыйақы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224 544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236 083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75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760" y="651727"/>
            <a:ext cx="8388424" cy="563563"/>
          </a:xfrm>
        </p:spPr>
        <p:txBody>
          <a:bodyPr>
            <a:noAutofit/>
          </a:bodyPr>
          <a:lstStyle/>
          <a:p>
            <a:endParaRPr dirty="0" lang="ru-RU" sz="16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4004" y="1327700"/>
            <a:ext cx="8434912" cy="904747"/>
          </a:xfrm>
        </p:spPr>
        <p:txBody>
          <a:bodyPr/>
          <a:lstStyle/>
          <a:p>
            <a:pPr algn="ctr" indent="0" marL="0">
              <a:buNone/>
            </a:pPr>
            <a:r>
              <a:rPr b="1" dirty="0" lang="kk-KZ" smtClean="0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«1 </a:t>
            </a:r>
            <a:r>
              <a:rPr b="1" dirty="0" lang="kk-KZ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маусым - Балаларды қорғау </a:t>
            </a:r>
            <a:r>
              <a:rPr b="1" dirty="0" lang="kk-KZ" smtClean="0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күніне» және «Ойл </a:t>
            </a:r>
            <a:r>
              <a:rPr b="1" dirty="0" lang="kk-KZ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Транспорт </a:t>
            </a:r>
            <a:r>
              <a:rPr b="1" dirty="0" lang="kk-KZ" smtClean="0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Корпорейшэн» ЖШС </a:t>
            </a:r>
            <a:r>
              <a:rPr b="1" dirty="0" lang="kk-KZ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20 жылдығына орай қызметкерлердің балалары </a:t>
            </a:r>
            <a:r>
              <a:rPr b="1" dirty="0" lang="kk-KZ" smtClean="0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арасында «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«</a:t>
            </a:r>
            <a:r>
              <a:rPr b="1" dirty="0" err="1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Ата-анам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– </a:t>
            </a:r>
            <a:r>
              <a:rPr b="1" dirty="0" err="1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мақтанышым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!» </a:t>
            </a:r>
            <a:r>
              <a:rPr b="1" dirty="0" err="1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атты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қолөнер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сайысы</a:t>
            </a:r>
            <a:r>
              <a:rPr b="1" dirty="0" lang="ru-RU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lang="kk-KZ" smtClean="0" sz="1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өткізілді</a:t>
            </a:r>
            <a:endParaRPr dirty="0" lang="ru-RU" sz="20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idx="12" sz="quarter" type="sldNum"/>
          </p:nvPr>
        </p:nvSpPr>
        <p:spPr>
          <a:xfrm>
            <a:off x="8632696" y="6556910"/>
            <a:ext cx="726976" cy="320675"/>
          </a:xfrm>
        </p:spPr>
        <p:txBody>
          <a:bodyPr/>
          <a:lstStyle/>
          <a:p>
            <a:r>
              <a:rPr dirty="0" lang="en-US" smtClean="0" sz="1200">
                <a:latin charset="0" panose="02020603050405020304" pitchFamily="18" typeface="Times New Roman"/>
                <a:cs charset="0" panose="02020603050405020304" pitchFamily="18" typeface="Times New Roman"/>
              </a:rPr>
              <a:t>14</a:t>
            </a:r>
            <a:endParaRPr dirty="0" lang="en-US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0" t="94355"/>
          <a:stretch/>
        </p:blipFill>
        <p:spPr>
          <a:xfrm>
            <a:off x="-47426" y="538206"/>
            <a:ext cx="9299946" cy="79985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75505" y="620855"/>
            <a:ext cx="83424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Кадр (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қызметкерді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дамыту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және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бағалау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,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кадрлық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қормен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жұмысты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ұйымдастыру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)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және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әлеуметтік-тұрмыстық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мәселелер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,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мекемеде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корпоративті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шаралар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өткізу</a:t>
            </a:r>
            <a:r>
              <a:rPr b="1" dirty="0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chemeClr val="bg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туралы</a:t>
            </a:r>
            <a:endParaRPr dirty="0" lang="ru-RU" sz="160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27" l="26" r="56" t="17"/>
          <a:stretch/>
        </p:blipFill>
        <p:spPr>
          <a:xfrm>
            <a:off x="334004" y="2355215"/>
            <a:ext cx="2437796" cy="21170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761" y="2363440"/>
            <a:ext cx="3110478" cy="2073652"/>
          </a:xfrm>
          <a:prstGeom prst="rect">
            <a:avLst/>
          </a:prstGeom>
        </p:spPr>
      </p:pic>
      <p:pic>
        <p:nvPicPr>
          <p:cNvPr id="14" name="Объект 20"/>
          <p:cNvPicPr>
            <a:picLocks noChangeAspect="1"/>
          </p:cNvPicPr>
          <p:nvPr/>
        </p:nvPicPr>
        <p:blipFill rotWithShape="1"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" l="135" r="4"/>
          <a:stretch/>
        </p:blipFill>
        <p:spPr bwMode="auto">
          <a:xfrm flipH="1">
            <a:off x="6372200" y="2355215"/>
            <a:ext cx="2434510" cy="205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cstate="print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" r="116" t="6"/>
          <a:stretch/>
        </p:blipFill>
        <p:spPr>
          <a:xfrm>
            <a:off x="334004" y="4511254"/>
            <a:ext cx="2437796" cy="234674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cstate="print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 l="12" r="142" t="79"/>
          <a:stretch/>
        </p:blipFill>
        <p:spPr>
          <a:xfrm>
            <a:off x="3016761" y="4482959"/>
            <a:ext cx="2695992" cy="237504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cstate="print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753" y="4494560"/>
            <a:ext cx="3151253" cy="23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557305"/>
      </p:ext>
    </p:extLst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263449"/>
            <a:ext cx="8766531" cy="1063833"/>
          </a:xfrm>
          <a:prstGeom prst="rect">
            <a:avLst/>
          </a:prstGeom>
        </p:spPr>
        <p:txBody>
          <a:bodyPr bIns="39092" lIns="78183" rIns="78183" tIns="39092" wrap="square">
            <a:spAutoFit/>
          </a:bodyPr>
          <a:lstStyle/>
          <a:p>
            <a:pPr algn="ctr"/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Жаз мезгілінде мектеп жасындағы балалардың сауықтыру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кешендерінде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демалуға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Алматы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облысы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Қаскелең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қаласындағы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Сүлейман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Демирель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университетінің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аумағындағы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«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Айналайын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»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жазғы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демалыс</a:t>
            </a:r>
            <a:r>
              <a:rPr b="1" dirty="0" lang="ru-RU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лагеріне</a:t>
            </a:r>
            <a:r>
              <a:rPr b="1" dirty="0" lang="ru-RU" smtClean="0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жолдама</a:t>
            </a:r>
            <a:r>
              <a:rPr b="1" dirty="0" lang="ru-RU" smtClean="0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алынды</a:t>
            </a:r>
            <a:endParaRPr b="1" dirty="0" lang="ru-RU" sz="1600">
              <a:solidFill>
                <a:srgbClr val="002060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algn="ctr"/>
            <a:endParaRPr b="1" dirty="0" lang="ru-RU" sz="1600">
              <a:solidFill>
                <a:srgbClr val="002060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421506"/>
              </p:ext>
            </p:extLst>
          </p:nvPr>
        </p:nvGraphicFramePr>
        <p:xfrm>
          <a:off x="395536" y="5085184"/>
          <a:ext cx="8212631" cy="1255127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073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054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4234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№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>
                    <a:lnR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R>
                  </a:tcPr>
                </a:tc>
                <a:tc>
                  <a:txBody>
                    <a:bodyPr/>
                    <a:lstStyle/>
                    <a:p>
                      <a:pPr algn="ctr" defTabSz="914400" eaLnBrk="1" fontAlgn="b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 Құрылымдық бөлімше</a:t>
                      </a:r>
                      <a:endParaRPr b="1" dirty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>
                    <a:lnL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ОТК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Жолдама саны </a:t>
                      </a:r>
                      <a:r>
                        <a:rPr dirty="0" err="1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барлығы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бағасы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жалпы </a:t>
                      </a:r>
                      <a:r>
                        <a:rPr dirty="0" err="1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сомасы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1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R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R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МТКБ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>
                    <a:lnL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L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90</a:t>
                      </a:r>
                    </a:p>
                  </a:txBody>
                  <a:tcPr anchor="b" marB="0" marL="6517" marR="6517" marT="6517"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90</a:t>
                      </a:r>
                    </a:p>
                  </a:txBody>
                  <a:tcPr anchor="b" marB="0" marL="6517" marR="6517" marT="6517"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270</a:t>
                      </a:r>
                      <a:r>
                        <a:rPr b="0" baseline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</a:t>
                      </a:r>
                      <a:r>
                        <a:rPr b="0" baseline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000</a:t>
                      </a:r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,00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baseline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24 300 </a:t>
                      </a:r>
                      <a:r>
                        <a:rPr b="0" baseline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R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Әкімшілік басқармасы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>
                    <a:lnL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10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10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270</a:t>
                      </a:r>
                      <a:r>
                        <a:rPr b="0" baseline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</a:t>
                      </a:r>
                      <a:r>
                        <a:rPr b="0" baseline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000</a:t>
                      </a:r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,00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 </a:t>
                      </a:r>
                      <a:r>
                        <a:rPr b="0" dirty="0" i="0" lang="kk-KZ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700 </a:t>
                      </a:r>
                      <a:r>
                        <a:rPr b="0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000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5978">
                <a:tc>
                  <a:txBody>
                    <a:bodyPr/>
                    <a:lstStyle/>
                    <a:p>
                      <a:pPr algn="l" fontAlgn="b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 </a:t>
                      </a:r>
                      <a:endParaRPr b="0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R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dirty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Барлығы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ctr" marB="0" marL="6517" marR="6517" marT="6517">
                    <a:lnL algn="ctr" cap="flat" cmpd="sng" w="12700">
                      <a:noFill/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1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100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1" dirty="0" i="0" lang="kk-KZ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100</a:t>
                      </a:r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b="1" dirty="0" i="0" lang="ru-RU" strike="noStrike" sz="1600" u="none">
                        <a:solidFill>
                          <a:schemeClr val="tx2"/>
                        </a:solidFill>
                        <a:effectLst/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b="1" dirty="0" i="0" lang="ru-RU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27</a:t>
                      </a:r>
                      <a:r>
                        <a:rPr b="1" baseline="0" dirty="0" i="0" lang="ru-RU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</a:t>
                      </a:r>
                      <a:r>
                        <a:rPr b="1" baseline="0" dirty="0" i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</a:t>
                      </a:r>
                      <a:r>
                        <a:rPr b="1" baseline="0" dirty="0" i="0" lang="ru-RU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</a:t>
                      </a:r>
                      <a:r>
                        <a:rPr b="1" dirty="0" i="0" lang="ru-RU" smtClean="0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 </a:t>
                      </a:r>
                      <a:r>
                        <a:rPr b="1" dirty="0" i="0" lang="ru-RU" strike="noStrike" sz="1600" u="none">
                          <a:solidFill>
                            <a:schemeClr val="tx2"/>
                          </a:solidFill>
                          <a:effectLst/>
                          <a:latin charset="0" panose="02020603050405020304" pitchFamily="18" typeface="Times New Roman"/>
                          <a:cs charset="0" panose="02020603050405020304" pitchFamily="18" typeface="Times New Roman"/>
                        </a:rPr>
                        <a:t>000</a:t>
                      </a:r>
                    </a:p>
                  </a:txBody>
                  <a:tcPr anchor="b" marB="0" marL="6517" marR="6517" marT="6517"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idx="12" sz="quarter" type="sldNum"/>
          </p:nvPr>
        </p:nvSpPr>
        <p:spPr>
          <a:xfrm>
            <a:off x="8522568" y="6523316"/>
            <a:ext cx="621432" cy="320675"/>
          </a:xfrm>
        </p:spPr>
        <p:txBody>
          <a:bodyPr/>
          <a:lstStyle/>
          <a:p>
            <a:r>
              <a:rPr dirty="0" lang="kk-KZ" smtClean="0" sz="1200">
                <a:latin charset="0" panose="02020603050405020304" pitchFamily="18" typeface="Times New Roman"/>
                <a:cs charset="0" panose="02020603050405020304" pitchFamily="18" typeface="Times New Roman"/>
              </a:rPr>
              <a:t>15</a:t>
            </a:r>
            <a:endParaRPr dirty="0" lang="en-US" sz="12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pic>
        <p:nvPicPr>
          <p:cNvPr id="10" name="Объект 4"/>
          <p:cNvPicPr>
            <a:picLocks noChangeAspect="1" noGrp="1"/>
          </p:cNvPicPr>
          <p:nvPr>
            <p:ph idx="1"/>
          </p:nvPr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73" y="2204864"/>
            <a:ext cx="3374211" cy="2530658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" r="11" t="60"/>
          <a:stretch/>
        </p:blipFill>
        <p:spPr>
          <a:xfrm>
            <a:off x="3419872" y="2204864"/>
            <a:ext cx="2880320" cy="25306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" l="9" r="47"/>
          <a:stretch/>
        </p:blipFill>
        <p:spPr>
          <a:xfrm>
            <a:off x="6358343" y="2204864"/>
            <a:ext cx="2706001" cy="253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67768"/>
      </p:ext>
    </p:extLst>
  </p:cSld>
  <p:clrMapOvr>
    <a:masterClrMapping/>
  </p:clrMapOvr>
  <p:transition spd="slow">
    <p:wip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406" y="1268760"/>
            <a:ext cx="8075240" cy="789829"/>
          </a:xfrm>
        </p:spPr>
        <p:txBody>
          <a:bodyPr/>
          <a:lstStyle/>
          <a:p>
            <a:pPr algn="ctr" indent="0" marL="0">
              <a:buNone/>
            </a:pPr>
            <a:r>
              <a:rPr b="1" dirty="0" lang="kk-KZ" smtClean="0" sz="1800">
                <a:latin charset="0" panose="02020603050405020304" pitchFamily="18" typeface="Times New Roman"/>
                <a:cs charset="0" panose="02020603050405020304" pitchFamily="18" typeface="Times New Roman"/>
              </a:rPr>
              <a:t>«ОТК» ЖШС 20 жылдық мерейтойы салтанатты сарайда қызметкерлер арасында атап өтілді</a:t>
            </a:r>
            <a:endParaRPr b="1" dirty="0" lang="ru-RU" sz="18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61867"/>
            <a:ext cx="3680812" cy="2453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/>
          <a:stretch/>
        </p:blipFill>
        <p:spPr>
          <a:xfrm>
            <a:off x="4932040" y="1961867"/>
            <a:ext cx="3463621" cy="2453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" l="9" r="48" t="90"/>
          <a:stretch/>
        </p:blipFill>
        <p:spPr>
          <a:xfrm>
            <a:off x="1043608" y="4415742"/>
            <a:ext cx="6675445" cy="24436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532440" y="6525344"/>
            <a:ext cx="341760" cy="261610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kk-KZ" smtClean="0" sz="1100"/>
              <a:t>16</a:t>
            </a:r>
            <a:endParaRPr b="1" dirty="0" lang="ru-RU" sz="1100"/>
          </a:p>
        </p:txBody>
      </p:sp>
    </p:spTree>
    <p:extLst>
      <p:ext uri="{BB962C8B-B14F-4D97-AF65-F5344CB8AC3E}">
        <p14:creationId xmlns:p14="http://schemas.microsoft.com/office/powerpoint/2010/main" val="465624545"/>
      </p:ext>
    </p:extLst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121" y="1252500"/>
            <a:ext cx="8291264" cy="1108720"/>
          </a:xfrm>
        </p:spPr>
        <p:txBody>
          <a:bodyPr>
            <a:noAutofit/>
          </a:bodyPr>
          <a:lstStyle/>
          <a:p>
            <a:pPr algn="ctr" indent="0" marL="0">
              <a:buNone/>
            </a:pP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«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Маңғыстаумұнайгаз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» АҚ мен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серіктес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компаниялары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арасында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4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шілдеде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өткен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«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ҚазМұнайГаз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» ҰК АҚ 2022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жылғы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жазғы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спартакиадасында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«ОТК» ЖШС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қызметкерлері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жүлделі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орындарға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ие</a:t>
            </a:r>
            <a:r>
              <a:rPr b="1" dirty="0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err="1" lang="ru-RU" smtClean="0" sz="1600">
                <a:solidFill>
                  <a:schemeClr val="tx1">
                    <a:lumMod val="75000"/>
                  </a:schemeClr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болды</a:t>
            </a:r>
            <a:endParaRPr b="1" dirty="0" lang="ru-RU" sz="1600">
              <a:solidFill>
                <a:schemeClr val="tx1">
                  <a:lumMod val="75000"/>
                </a:schemeClr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cstate="print" r:embed="rId2"/>
          <a:stretch>
            <a:fillRect/>
          </a:stretch>
        </p:blipFill>
        <p:spPr>
          <a:xfrm>
            <a:off x="0" y="45406"/>
            <a:ext cx="1152102" cy="41893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b="1" dirty="0" lang="kk-KZ" smtClean="0" sz="1200">
                <a:latin charset="0" panose="02020603050405020304" pitchFamily="18" typeface="Times New Roman"/>
                <a:cs charset="0" panose="02020603050405020304" pitchFamily="18" typeface="Times New Roman"/>
              </a:rPr>
              <a:t>17</a:t>
            </a:r>
            <a:endParaRPr b="1" dirty="0" lang="ru-RU" sz="12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793" l="102" r="65" t="101"/>
          <a:stretch/>
        </p:blipFill>
        <p:spPr>
          <a:xfrm>
            <a:off x="531120" y="2077556"/>
            <a:ext cx="2437269" cy="2071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31840" y="2282083"/>
            <a:ext cx="5489580" cy="338554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Айнур 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Жидебаева</a:t>
            </a:r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– «Жеңіл атлетикадан» </a:t>
            </a:r>
            <a:r>
              <a:rPr b="1" dirty="0" lang="en-US" sz="1600">
                <a:latin charset="0" panose="02020603050405020304" pitchFamily="18" typeface="Times New Roman"/>
                <a:cs charset="0" panose="02020603050405020304" pitchFamily="18" typeface="Times New Roman"/>
              </a:rPr>
              <a:t>II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 орын иегері </a:t>
            </a:r>
            <a:endParaRPr b="1" dirty="0" lang="ru-RU" sz="16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" t="164"/>
          <a:stretch/>
        </p:blipFill>
        <p:spPr>
          <a:xfrm>
            <a:off x="6358999" y="4252140"/>
            <a:ext cx="2355726" cy="24482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" l="114" r="-405" t="68"/>
          <a:stretch/>
        </p:blipFill>
        <p:spPr>
          <a:xfrm>
            <a:off x="531119" y="4268018"/>
            <a:ext cx="2437269" cy="243727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88579" y="3717032"/>
            <a:ext cx="4940840" cy="338554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Жамбыл 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Сабитаев </a:t>
            </a:r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– «Шахматтан» </a:t>
            </a:r>
            <a:r>
              <a:rPr b="1" dirty="0" lang="en-US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II</a:t>
            </a:r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І 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орын иегері </a:t>
            </a:r>
            <a:endParaRPr b="1" dirty="0" lang="ru-RU" sz="16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27697" y="5151981"/>
            <a:ext cx="2888605" cy="830997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Есен Малаев – «Тоғыз құмалақтан» жүлделі </a:t>
            </a:r>
            <a:r>
              <a:rPr b="1" dirty="0" lang="en-US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II</a:t>
            </a:r>
            <a:r>
              <a:rPr b="1" dirty="0" lang="kk-KZ" smtClean="0" sz="1600">
                <a:latin charset="0" panose="02020603050405020304" pitchFamily="18" typeface="Times New Roman"/>
                <a:cs charset="0" panose="02020603050405020304" pitchFamily="18" typeface="Times New Roman"/>
              </a:rPr>
              <a:t>І </a:t>
            </a:r>
            <a:r>
              <a:rPr b="1" dirty="0" lang="kk-KZ" sz="1600">
                <a:latin charset="0" panose="02020603050405020304" pitchFamily="18" typeface="Times New Roman"/>
                <a:cs charset="0" panose="02020603050405020304" pitchFamily="18" typeface="Times New Roman"/>
              </a:rPr>
              <a:t>орын иегері </a:t>
            </a:r>
            <a:endParaRPr b="1" dirty="0" lang="ru-RU" sz="16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7986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9100" y="1146914"/>
            <a:ext cx="8229600" cy="1581917"/>
          </a:xfrm>
        </p:spPr>
        <p:txBody>
          <a:bodyPr/>
          <a:lstStyle/>
          <a:p>
            <a:pPr marL="0" indent="0" algn="ctr">
              <a:buNone/>
            </a:pPr>
            <a:r>
              <a:rPr lang="kk-KZ" sz="16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ОТК» ЖШС кадр құрамының еңбек уәждемесін қолдау, қызметкерлердің кәсіптерінің беделін күшейту және олардың кәсіби шеберлік деңгейін арттыру мақсатында </a:t>
            </a:r>
            <a:r>
              <a:rPr lang="kk-KZ" sz="16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тамыз айында «Үздік </a:t>
            </a: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 – </a:t>
            </a:r>
            <a:r>
              <a:rPr lang="kk-KZ" sz="16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16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kk-KZ" sz="16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</a:t>
            </a:r>
            <a:r>
              <a:rPr lang="en-US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қауы</a:t>
            </a:r>
            <a:r>
              <a:rPr lang="en-US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өткізілді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4219" y="1937872"/>
            <a:ext cx="3598371" cy="2376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81" y="1937872"/>
            <a:ext cx="3564396" cy="23762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8081" y="4459168"/>
            <a:ext cx="3564396" cy="23762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4218" y="4459168"/>
            <a:ext cx="3598371" cy="23772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48700" y="6453336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/>
              <a:t>18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1532657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622098" y="1539637"/>
            <a:ext cx="5781404" cy="253268"/>
          </a:xfrm>
        </p:spPr>
        <p:txBody>
          <a:bodyPr>
            <a:noAutofit/>
          </a:bodyPr>
          <a:lstStyle/>
          <a:p>
            <a:pPr lvl="0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іктің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құжаттарында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ұжымдық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шартта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қарастырылған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ұсынуы» туралы есебі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1022" y="1982393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k-KZ" sz="105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05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751"/>
            <a:ext cx="1152102" cy="418931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245271" y="641757"/>
            <a:ext cx="6624736" cy="41816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01241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defTabSz="601241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6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831956" y="6482797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3">
            <a:extLst>
              <a:ext uri="{FF2B5EF4-FFF2-40B4-BE49-F238E27FC236}">
                <a16:creationId xmlns="" xmlns:a16="http://schemas.microsoft.com/office/drawing/2014/main" id="{C3E8B0E1-CB2F-4935-B103-45921D6825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9727997"/>
              </p:ext>
            </p:extLst>
          </p:nvPr>
        </p:nvGraphicFramePr>
        <p:xfrm>
          <a:off x="480352" y="2236309"/>
          <a:ext cx="8064896" cy="4313086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110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561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4453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18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17131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0678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сомасы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33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жасты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(65 АЕК)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206 700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қосымша келісімінің   1.3.1., 1.3.2.тармақтары.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33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 жасты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(70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222 600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9867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ұйымдастыруға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413 400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634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819 195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қосымша келісімінің   1.3.3.тармағы.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6108642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603258" y="837528"/>
            <a:ext cx="1628800" cy="253268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35306" y="887792"/>
            <a:ext cx="1233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kk-KZ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4">
            <a:extLst>
              <a:ext uri="{FF2B5EF4-FFF2-40B4-BE49-F238E27FC236}">
                <a16:creationId xmlns="" xmlns:a16="http://schemas.microsoft.com/office/drawing/2014/main" id="{539E85F0-491C-451C-BFCD-2BD038A07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364385"/>
              </p:ext>
            </p:extLst>
          </p:nvPr>
        </p:nvGraphicFramePr>
        <p:xfrm>
          <a:off x="179512" y="1370750"/>
          <a:ext cx="8640960" cy="5333582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642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235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128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007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396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96571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521 </a:t>
                      </a:r>
                      <a:r>
                        <a:rPr lang="kk-KZ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(отбасы</a:t>
                      </a:r>
                      <a:r>
                        <a:rPr lang="kk-KZ" sz="14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40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мүшелерімен)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7 318 100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1104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- 63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- 58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6 439 179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2871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1 041 420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60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r>
                        <a:rPr lang="en-US" sz="140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400" baseline="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327 880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960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kern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тарифтік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мөлшерлеменің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250</a:t>
                      </a:r>
                      <a:r>
                        <a:rPr lang="en-US" sz="14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204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3989" marR="439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9.9.4.тармағы.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922191" y="6537325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4613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83042" y="844562"/>
            <a:ext cx="839322" cy="243877"/>
          </a:xfrm>
          <a:prstGeom prst="rect">
            <a:avLst/>
          </a:prstGeom>
          <a:noFill/>
        </p:spPr>
        <p:txBody>
          <a:bodyPr wrap="none" lIns="58637" tIns="29319" rIns="58637" bIns="29319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827584" y="835171"/>
            <a:ext cx="1622942" cy="253268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4">
            <a:extLst>
              <a:ext uri="{FF2B5EF4-FFF2-40B4-BE49-F238E27FC236}">
                <a16:creationId xmlns="" xmlns:a16="http://schemas.microsoft.com/office/drawing/2014/main" id="{4640D63A-1783-48AA-B180-86622EF227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981211"/>
              </p:ext>
            </p:extLst>
          </p:nvPr>
        </p:nvGraphicFramePr>
        <p:xfrm>
          <a:off x="467544" y="1340768"/>
          <a:ext cx="8064897" cy="5107864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320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8823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Зейнеткердің  қайтыс болуына байланысты, жерлеу рәсімін ұйымдастыруға зейнеткер отбасына материалдық  көмек ( 50 АЕК</a:t>
                      </a:r>
                      <a:r>
                        <a:rPr lang="kk-KZ" sz="140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159 000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шарттың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9.4.3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27705496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Қызметкерлерге 1 қыркүйекке арналған материалдық  көмек (10 АЕК)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231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7 345 800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№4</a:t>
                      </a:r>
                      <a:r>
                        <a:rPr lang="en-US" sz="1400" kern="120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9.4.15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</a:t>
                      </a: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ғы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12574419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Балалар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демалыс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лагерлеріне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жолдамалар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бойынша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сайынғы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жоспарланған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бюджет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шеңберінде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000 000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шарттың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9.5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89814987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en-US" sz="140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106</a:t>
                      </a:r>
                      <a:endParaRPr lang="ru-RU" sz="1400" kern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41 447 625</a:t>
                      </a:r>
                      <a:endParaRPr lang="ru-RU" sz="1400" kern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Мұнайшылар күні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178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28 302 000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№3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1.3.5.тармағы.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178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27 413 850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740352" y="6453336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73469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50702"/>
            <a:ext cx="1512168" cy="490066"/>
          </a:xfrm>
        </p:spPr>
        <p:txBody>
          <a:bodyPr>
            <a:no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03742" y="914237"/>
            <a:ext cx="9055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068842"/>
              </p:ext>
            </p:extLst>
          </p:nvPr>
        </p:nvGraphicFramePr>
        <p:xfrm>
          <a:off x="251520" y="1340768"/>
          <a:ext cx="8568952" cy="2266227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300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685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4595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466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777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мамыр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бірлік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күні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(35 АЕК)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178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19 811 400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№9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9.4.12.тармағы.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Өндірісте жарақат алған бұрынғы қызметкерге материалдық көмек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449 513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ҚР Азаматтық Кодексінің 937 бабының 1 тармағы</a:t>
                      </a:r>
                      <a:endParaRPr kumimoji="0" lang="ru-RU" sz="12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"ОТК" ЖШС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мерейтойына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қызметкерлерге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материалдық көмек</a:t>
                      </a:r>
                      <a:endParaRPr kumimoji="0" lang="ru-RU" sz="12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178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29 256 000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№9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9.4.12.тармағы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57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200" b="1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kk-KZ" sz="1400" b="1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400" b="1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192 905 766</a:t>
                      </a:r>
                      <a:endParaRPr lang="ru-RU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k-KZ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3729" y="3958561"/>
            <a:ext cx="863674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400" b="1" dirty="0" err="1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Көп</a:t>
            </a:r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балалы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отбасыларға</a:t>
            </a:r>
            <a:r>
              <a:rPr lang="en-US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беруші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400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көп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балалы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отбасыларға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одан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көп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кәмелетке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толмаған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балалары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23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жасқа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күндізгі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бөлімде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оқитын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студенттері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бар </a:t>
            </a:r>
            <a:r>
              <a:rPr lang="ru-RU" sz="1400" i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</a:t>
            </a:r>
            <a:r>
              <a:rPr lang="ru-RU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айлық</a:t>
            </a:r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есептік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көрсеткіш</a:t>
            </a:r>
            <a:endParaRPr lang="ru-RU" sz="1400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729" y="4675590"/>
            <a:ext cx="85309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</a:rPr>
              <a:t>2. 5 </a:t>
            </a:r>
            <a:r>
              <a:rPr lang="kk-KZ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</a:rPr>
              <a:t>жылдан астам диспансерлік есепте тұрған қызметкерлерге жолдамалар үшін берілетін 100 АЕК </a:t>
            </a:r>
            <a:endParaRPr lang="ru-RU" sz="1400" dirty="0">
              <a:solidFill>
                <a:schemeClr val="tx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1657" y="5029730"/>
            <a:ext cx="86286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kk-KZ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 </a:t>
            </a:r>
            <a:r>
              <a:rPr lang="kk-KZ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 мекемелеріне </a:t>
            </a:r>
            <a:r>
              <a:rPr lang="kk-KZ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төленетін </a:t>
            </a:r>
            <a:r>
              <a:rPr lang="kk-KZ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өтемақы </a:t>
            </a: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балабақшаларға </a:t>
            </a:r>
            <a:r>
              <a:rPr lang="kk-KZ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төлем бір бала үшін - 50%, екі бала үшін - 75%, </a:t>
            </a: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 </a:t>
            </a:r>
            <a:r>
              <a:rPr lang="kk-KZ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 </a:t>
            </a: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en-US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1400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400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8453" y="5531119"/>
            <a:ext cx="85262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kk-KZ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</a:rPr>
              <a:t>4. </a:t>
            </a:r>
            <a:r>
              <a:rPr lang="kk-KZ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</a:rPr>
              <a:t>Балаларға </a:t>
            </a:r>
            <a:r>
              <a:rPr lang="kk-KZ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</a:rPr>
              <a:t>арналған Жаңа жылдық ертеңгілік</a:t>
            </a:r>
            <a:endParaRPr lang="ru-RU" sz="1400" dirty="0">
              <a:solidFill>
                <a:schemeClr val="tx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3729" y="5885258"/>
            <a:ext cx="84805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мамыр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Бірлік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күні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Конституциясы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күні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мерекелеріне</a:t>
            </a:r>
            <a:r>
              <a:rPr lang="ru-RU" sz="14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 АЕК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6146" y="3666172"/>
            <a:ext cx="8117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«ОТК» ЖШС Ұжымдық </a:t>
            </a:r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шартына № 9 қосымша </a:t>
            </a:r>
            <a:r>
              <a:rPr lang="kk-K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 жасақталып, келесі өзгерістер енгізілді: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6631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52535" y="1300506"/>
            <a:ext cx="9305814" cy="2899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8361" algn="ctr">
              <a:lnSpc>
                <a:spcPct val="107000"/>
              </a:lnSpc>
            </a:pPr>
            <a:r>
              <a:rPr lang="en-US" sz="1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928423"/>
              </p:ext>
            </p:extLst>
          </p:nvPr>
        </p:nvGraphicFramePr>
        <p:xfrm>
          <a:off x="253480" y="1639173"/>
          <a:ext cx="8640960" cy="2270792"/>
        </p:xfrm>
        <a:graphic>
          <a:graphicData uri="http://schemas.openxmlformats.org/drawingml/2006/table">
            <a:tbl>
              <a:tblPr firstRow="1" firstCol="1" bandRow="1">
                <a:effectLst/>
                <a:tableStyleId>{2D5ABB26-0587-4C30-8999-92F81FD0307C}</a:tableStyleId>
              </a:tblPr>
              <a:tblGrid>
                <a:gridCol w="3724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5322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026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1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100" b="1" baseline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00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жоспарлы есептік </a:t>
                      </a: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кездесуі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0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i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</a:t>
                      </a:r>
                      <a:r>
                        <a:rPr lang="kk-KZ" sz="1200" i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жоспардалы кездесуі             </a:t>
                      </a:r>
                      <a:endParaRPr lang="ru-RU" sz="1200" i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6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9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Жоспарға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сай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міндетті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апта сайынғы </a:t>
                      </a:r>
                      <a:r>
                        <a:rPr lang="ru-RU" sz="1200" baseline="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басшылық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және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кәсіподақ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төрағасымен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еңбек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ұжымдарындағы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әлеуметтік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тұрақтылықты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қамтамасыз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ету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мәселелеріне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жауапты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қызметкерлермен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кездесу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48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6514"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53480" y="468041"/>
            <a:ext cx="8890520" cy="710059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58637" tIns="29319" rIns="58637" bIns="29319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жеке қабылдаулар және </a:t>
            </a:r>
            <a:endParaRPr lang="en-US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шешілген мәселелер бойынша сандық көрсеткіштерді</a:t>
            </a:r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</a:t>
            </a:r>
            <a:endParaRPr lang="en-US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шешімі талап етілетін  және орындалуға </a:t>
            </a:r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586412" y="6477225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154163"/>
              </p:ext>
            </p:extLst>
          </p:nvPr>
        </p:nvGraphicFramePr>
        <p:xfrm>
          <a:off x="243042" y="4105042"/>
          <a:ext cx="8651398" cy="25310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87730"/>
                <a:gridCol w="4363668"/>
              </a:tblGrid>
              <a:tr h="185688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Шешімі табылған өзекті сұрақтар тізімі:</a:t>
                      </a:r>
                      <a:endParaRPr lang="kk-KZ" sz="11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Шешімі қарастырылуда:</a:t>
                      </a:r>
                      <a:endParaRPr lang="ru-RU" sz="1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303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Автобустардың сыртқы бөлігін жуу туралы сұраныс бойынша бірлік саны 40-45 ұлғайтылды;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Техникалық көмек көрсететін «КАМАЗ» техникасын жаңартуды қарастыру немесе қосалқы бөлшектер сатып алу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77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Дене шынықтыру-сауықтыру кешеніне баруға футбол және волейбол ойнауға арналған спорттық алаңы мен бассейн, жаттығу залына баруға</a:t>
                      </a:r>
                      <a:r>
                        <a:rPr lang="kk-KZ" sz="9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мүмкіндік;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Жұмыс</a:t>
                      </a:r>
                      <a:r>
                        <a:rPr lang="kk-KZ" sz="9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сағаттарын реттеу;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8296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Мекеменің автопаркін жаңарту;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Көліктерді жөндеу орындарындағы арнайы шұңқырларды жөндеу;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Ұжымдық шартқа №9 қосымша келісім жасақталып, әлеуметтік пакеттер енгізу;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Ақтау-Қаламқас жол жағдайын жарсартату мәселесі;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8812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«ОТК» ЖШС штатына қызметкерлерді алу;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900" b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Қаражанбас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мұнай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-газ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орынын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автобустармен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қамтамасыз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ету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мүмкіндігі«Қаражанбас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мұнай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-газ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орынын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автобустармен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қамтамасыз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ету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мүмкіндігі</a:t>
                      </a:r>
                      <a:r>
                        <a:rPr lang="ru-RU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kk-KZ" sz="900" b="0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2022 жылға жоспарланған құрал саймандар сатып алынды.</a:t>
                      </a:r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59021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Окаймленный край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buisness-otchet</Template>
  <TotalTime>16802</TotalTime>
  <Words>2842</Words>
  <Application>Microsoft Office PowerPoint</Application>
  <PresentationFormat>Экран (4:3)</PresentationFormat>
  <Paragraphs>655</Paragraphs>
  <Slides>24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жұмыс көлемі 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Серіктестіктің  ішкі құжаттарында және ұжымдық шартта қарастырылған «Әлеуметтік төлемдерді, өтемақылар мен кепілдіктерді ұсынуы» туралы есебі </vt:lpstr>
      <vt:lpstr> кестенің жалғасы </vt:lpstr>
      <vt:lpstr> кестенің жалғасы </vt:lpstr>
      <vt:lpstr>кестенің жалғасы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user5</cp:lastModifiedBy>
  <cp:revision>823</cp:revision>
  <cp:lastPrinted>2022-05-13T04:06:29Z</cp:lastPrinted>
  <dcterms:created xsi:type="dcterms:W3CDTF">2010-04-02T11:40:04Z</dcterms:created>
  <dcterms:modified xsi:type="dcterms:W3CDTF">2022-12-30T07:35:00Z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905343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S9.2.0</vt:lpwstr>
  </property>
</Properties>
</file>