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400" r:id="rId2"/>
    <p:sldId id="419" r:id="rId3"/>
    <p:sldId id="429" r:id="rId4"/>
    <p:sldId id="399" r:id="rId5"/>
    <p:sldId id="405" r:id="rId6"/>
    <p:sldId id="421" r:id="rId7"/>
    <p:sldId id="407" r:id="rId8"/>
    <p:sldId id="403" r:id="rId9"/>
    <p:sldId id="432" r:id="rId10"/>
    <p:sldId id="424" r:id="rId11"/>
    <p:sldId id="408" r:id="rId12"/>
    <p:sldId id="425" r:id="rId13"/>
    <p:sldId id="404" r:id="rId14"/>
    <p:sldId id="414" r:id="rId15"/>
    <p:sldId id="415" r:id="rId16"/>
    <p:sldId id="420" r:id="rId17"/>
    <p:sldId id="430" r:id="rId18"/>
    <p:sldId id="416" r:id="rId19"/>
    <p:sldId id="417" r:id="rId20"/>
  </p:sldIdLst>
  <p:sldSz cx="9904413" cy="6858000"/>
  <p:notesSz cx="9947275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61" userDrawn="1">
          <p15:clr>
            <a:srgbClr val="A4A3A4"/>
          </p15:clr>
        </p15:guide>
        <p15:guide id="2" pos="3134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isar" initials="K" lastIdx="2" clrIdx="0">
    <p:extLst/>
  </p:cmAuthor>
  <p:cmAuthor id="2" name="USER777" initials="U" lastIdx="5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DD7F"/>
    <a:srgbClr val="EA688D"/>
    <a:srgbClr val="E22A5F"/>
    <a:srgbClr val="5DB3CB"/>
    <a:srgbClr val="8C8C8C"/>
    <a:srgbClr val="0097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9" autoAdjust="0"/>
    <p:restoredTop sz="88923" autoAdjust="0"/>
  </p:normalViewPr>
  <p:slideViewPr>
    <p:cSldViewPr>
      <p:cViewPr>
        <p:scale>
          <a:sx n="95" d="100"/>
          <a:sy n="95" d="100"/>
        </p:scale>
        <p:origin x="-792" y="86"/>
      </p:cViewPr>
      <p:guideLst>
        <p:guide orient="horz" pos="2160"/>
        <p:guide pos="288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19" d="100"/>
          <a:sy n="119" d="100"/>
        </p:scale>
        <p:origin x="-1998" y="-102"/>
      </p:cViewPr>
      <p:guideLst>
        <p:guide orient="horz" pos="2161"/>
        <p:guide pos="313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D:\&#1040;&#1081;&#1075;&#1077;&#1088;&#1080;&#1084;\&#1040;&#1081;&#1075;&#1077;&#1088;&#1080;&#1084;%202\&#1040;&#1081;&#1075;&#1077;&#1088;&#1080;&#1084;\&#1054;&#1087;&#1077;&#1088;&#1072;&#1090;&#1080;&#1074;&#1082;&#1072;\2017\09_2017\MMR%20-09_2017%20ru.xlsx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4556430446194227"/>
          <c:y val="6.8469517586422543E-2"/>
          <c:w val="0.80110236220472442"/>
          <c:h val="0.64474661867428895"/>
        </c:manualLayout>
      </c:layout>
      <c:lineChart>
        <c:grouping val="standard"/>
        <c:varyColors val="0"/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90426368"/>
        <c:axId val="90449408"/>
      </c:lineChart>
      <c:catAx>
        <c:axId val="90426368"/>
        <c:scaling>
          <c:orientation val="minMax"/>
        </c:scaling>
        <c:delete val="1"/>
        <c:axPos val="b"/>
        <c:numFmt formatCode="General" sourceLinked="0"/>
        <c:majorTickMark val="none"/>
        <c:minorTickMark val="none"/>
        <c:tickLblPos val="nextTo"/>
        <c:crossAx val="90449408"/>
        <c:crosses val="autoZero"/>
        <c:auto val="1"/>
        <c:lblAlgn val="ctr"/>
        <c:lblOffset val="100"/>
        <c:noMultiLvlLbl val="0"/>
      </c:catAx>
      <c:valAx>
        <c:axId val="90449408"/>
        <c:scaling>
          <c:orientation val="minMax"/>
          <c:max val="600"/>
        </c:scaling>
        <c:delete val="1"/>
        <c:axPos val="l"/>
        <c:numFmt formatCode="_-* #,##0_р_._-;\-* #,##0_р_._-;_-* &quot;-&quot;??_р_._-;_-@_-" sourceLinked="1"/>
        <c:majorTickMark val="none"/>
        <c:minorTickMark val="none"/>
        <c:tickLblPos val="nextTo"/>
        <c:crossAx val="90426368"/>
        <c:crosses val="autoZero"/>
        <c:crossBetween val="between"/>
      </c:valAx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900">
          <a:latin typeface="+mn-lt"/>
          <a:cs typeface="Arial" pitchFamily="34" charset="0"/>
        </a:defRPr>
      </a:pPr>
      <a:endParaRPr lang="ru-RU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65D259-46DB-41E8-9196-CB756B0EC05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087BC38-7E77-4B76-B1EE-454F7CAF8C11}">
      <dgm:prSet phldrT="[Текст]" custT="1"/>
      <dgm:spPr/>
      <dgm:t>
        <a:bodyPr/>
        <a:lstStyle/>
        <a:p>
          <a:pPr algn="ctr"/>
          <a:endParaRPr lang="ru-RU" sz="800" b="1" dirty="0">
            <a:latin typeface="Arial" pitchFamily="34" charset="0"/>
            <a:cs typeface="Arial" pitchFamily="34" charset="0"/>
          </a:endParaRPr>
        </a:p>
      </dgm:t>
    </dgm:pt>
    <dgm:pt modelId="{2A2A5C91-345E-4F82-9353-ABB126199233}" type="parTrans" cxnId="{0865AF12-2D46-4871-BC61-D7ABE249F42C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63C5084B-9889-44C2-A0AE-1652E7C11268}" type="sibTrans" cxnId="{0865AF12-2D46-4871-BC61-D7ABE249F42C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271E7995-49F5-42B8-B8D7-2C881C1E8569}">
      <dgm:prSet phldrT="[Текст]" custT="1"/>
      <dgm:spPr/>
      <dgm:t>
        <a:bodyPr/>
        <a:lstStyle/>
        <a:p>
          <a:pPr algn="ctr"/>
          <a:endParaRPr lang="ru-RU" sz="700" b="1" dirty="0">
            <a:latin typeface="Arial" pitchFamily="34" charset="0"/>
            <a:cs typeface="Arial" pitchFamily="34" charset="0"/>
          </a:endParaRPr>
        </a:p>
      </dgm:t>
    </dgm:pt>
    <dgm:pt modelId="{B4C6BB91-3B4E-474A-8BE8-ED9535AF78D7}" type="parTrans" cxnId="{454DEED4-56D9-4FEA-A549-EA3C11A78E4C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7F66EC23-F7E2-4656-8C26-F0C5CAE47910}" type="sibTrans" cxnId="{454DEED4-56D9-4FEA-A549-EA3C11A78E4C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22CC14D6-DCBC-4C2B-B43C-F9F829E9638C}">
      <dgm:prSet phldrT="[Текст]" custT="1"/>
      <dgm:spPr>
        <a:solidFill>
          <a:schemeClr val="bg1"/>
        </a:solidFill>
      </dgm:spPr>
      <dgm:t>
        <a:bodyPr/>
        <a:lstStyle/>
        <a:p>
          <a:pPr algn="ctr"/>
          <a:endParaRPr lang="ru-RU" sz="800" b="1" dirty="0">
            <a:latin typeface="Arial" pitchFamily="34" charset="0"/>
            <a:cs typeface="Arial" pitchFamily="34" charset="0"/>
          </a:endParaRPr>
        </a:p>
      </dgm:t>
    </dgm:pt>
    <dgm:pt modelId="{288093F3-36B2-4734-9A99-9570BE872B75}" type="parTrans" cxnId="{90D2F211-5E82-49CF-A021-66F808D01CBB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632A21EE-75E6-4CAA-B652-059699FD17D9}" type="sibTrans" cxnId="{90D2F211-5E82-49CF-A021-66F808D01CBB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D51A76A8-EC3C-42B4-B17C-537654C42CE7}">
      <dgm:prSet phldrT="[Текст]" phldr="1" custT="1"/>
      <dgm:spPr/>
      <dgm:t>
        <a:bodyPr/>
        <a:lstStyle/>
        <a:p>
          <a:pPr algn="ctr"/>
          <a:endParaRPr lang="ru-RU" sz="700" b="1" dirty="0">
            <a:latin typeface="Arial" pitchFamily="34" charset="0"/>
            <a:cs typeface="Arial" pitchFamily="34" charset="0"/>
          </a:endParaRPr>
        </a:p>
      </dgm:t>
    </dgm:pt>
    <dgm:pt modelId="{7FD7CE0A-E0B8-4180-8140-84762E7755B2}" type="parTrans" cxnId="{72CF6E25-1442-4D90-B727-BEC056EDDF2C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F0D140BD-22DA-49EE-9CCD-F8475FD732F7}" type="sibTrans" cxnId="{72CF6E25-1442-4D90-B727-BEC056EDDF2C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08D67C24-A549-4E87-9D0C-07E8B4AE7771}" type="pres">
      <dgm:prSet presAssocID="{6365D259-46DB-41E8-9196-CB756B0EC05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9EE803B-8352-49FD-9FE3-059A8E9F8E71}" type="pres">
      <dgm:prSet presAssocID="{0087BC38-7E77-4B76-B1EE-454F7CAF8C11}" presName="composite" presStyleCnt="0"/>
      <dgm:spPr/>
      <dgm:t>
        <a:bodyPr/>
        <a:lstStyle/>
        <a:p>
          <a:endParaRPr lang="ru-RU"/>
        </a:p>
      </dgm:t>
    </dgm:pt>
    <dgm:pt modelId="{FB5EBEF0-C530-4A89-962D-A6F353AEBE0D}" type="pres">
      <dgm:prSet presAssocID="{0087BC38-7E77-4B76-B1EE-454F7CAF8C11}" presName="parTx" presStyleLbl="alignNode1" presStyleIdx="0" presStyleCnt="3" custLinFactX="100000" custLinFactY="22120" custLinFactNeighborX="116571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E8BB02-6E19-4D1B-80E5-4A10C8DCA90A}" type="pres">
      <dgm:prSet presAssocID="{0087BC38-7E77-4B76-B1EE-454F7CAF8C11}" presName="desTx" presStyleLbl="alignAccFollowNode1" presStyleIdx="0" presStyleCnt="3" custScaleY="98873" custLinFactX="279968" custLinFactY="27006" custLinFactNeighborX="30000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DAC725-E06C-471E-8B74-5CA0E166A3AC}" type="pres">
      <dgm:prSet presAssocID="{63C5084B-9889-44C2-A0AE-1652E7C11268}" presName="space" presStyleCnt="0"/>
      <dgm:spPr/>
      <dgm:t>
        <a:bodyPr/>
        <a:lstStyle/>
        <a:p>
          <a:endParaRPr lang="ru-RU"/>
        </a:p>
      </dgm:t>
    </dgm:pt>
    <dgm:pt modelId="{5FF99F66-3FB7-4610-82C5-C84BE087793C}" type="pres">
      <dgm:prSet presAssocID="{22CC14D6-DCBC-4C2B-B43C-F9F829E9638C}" presName="composite" presStyleCnt="0"/>
      <dgm:spPr/>
      <dgm:t>
        <a:bodyPr/>
        <a:lstStyle/>
        <a:p>
          <a:endParaRPr lang="ru-RU"/>
        </a:p>
      </dgm:t>
    </dgm:pt>
    <dgm:pt modelId="{C3D588DB-D393-4EB8-9ADE-414421BD3DD8}" type="pres">
      <dgm:prSet presAssocID="{22CC14D6-DCBC-4C2B-B43C-F9F829E9638C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0FD46B-9BED-415C-A520-32EAB4377273}" type="pres">
      <dgm:prSet presAssocID="{22CC14D6-DCBC-4C2B-B43C-F9F829E9638C}" presName="desTx" presStyleLbl="alignAccFollowNode1" presStyleIdx="1" presStyleCnt="3">
        <dgm:presLayoutVars>
          <dgm:bulletEnabled val="1"/>
        </dgm:presLayoutVars>
      </dgm:prSet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93BECD94-6CF6-409F-8D4D-96D2A9BCB0EE}" type="pres">
      <dgm:prSet presAssocID="{632A21EE-75E6-4CAA-B652-059699FD17D9}" presName="space" presStyleCnt="0"/>
      <dgm:spPr/>
      <dgm:t>
        <a:bodyPr/>
        <a:lstStyle/>
        <a:p>
          <a:endParaRPr lang="ru-RU"/>
        </a:p>
      </dgm:t>
    </dgm:pt>
    <dgm:pt modelId="{84A8D81A-77A8-4427-AC5F-E87DA52CBD7E}" type="pres">
      <dgm:prSet presAssocID="{D51A76A8-EC3C-42B4-B17C-537654C42CE7}" presName="composite" presStyleCnt="0"/>
      <dgm:spPr/>
      <dgm:t>
        <a:bodyPr/>
        <a:lstStyle/>
        <a:p>
          <a:endParaRPr lang="ru-RU"/>
        </a:p>
      </dgm:t>
    </dgm:pt>
    <dgm:pt modelId="{1F2CA70F-DA3C-4F19-B5A5-13D128B1970A}" type="pres">
      <dgm:prSet presAssocID="{D51A76A8-EC3C-42B4-B17C-537654C42CE7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F330ED-F6CF-41BE-8FA5-E4514594E38C}" type="pres">
      <dgm:prSet presAssocID="{D51A76A8-EC3C-42B4-B17C-537654C42CE7}" presName="desTx" presStyleLbl="alignAccFollowNode1" presStyleIdx="2" presStyleCnt="3">
        <dgm:presLayoutVars>
          <dgm:bulletEnabled val="1"/>
        </dgm:presLayoutVars>
      </dgm:prSet>
      <dgm:spPr>
        <a:solidFill>
          <a:schemeClr val="bg1">
            <a:alpha val="90000"/>
          </a:schemeClr>
        </a:solidFill>
      </dgm:spPr>
      <dgm:t>
        <a:bodyPr/>
        <a:lstStyle/>
        <a:p>
          <a:endParaRPr lang="ru-RU"/>
        </a:p>
      </dgm:t>
    </dgm:pt>
  </dgm:ptLst>
  <dgm:cxnLst>
    <dgm:cxn modelId="{0865AF12-2D46-4871-BC61-D7ABE249F42C}" srcId="{6365D259-46DB-41E8-9196-CB756B0EC054}" destId="{0087BC38-7E77-4B76-B1EE-454F7CAF8C11}" srcOrd="0" destOrd="0" parTransId="{2A2A5C91-345E-4F82-9353-ABB126199233}" sibTransId="{63C5084B-9889-44C2-A0AE-1652E7C11268}"/>
    <dgm:cxn modelId="{42E36E51-D300-48EA-80C3-2F6BCBFB752C}" type="presOf" srcId="{0087BC38-7E77-4B76-B1EE-454F7CAF8C11}" destId="{FB5EBEF0-C530-4A89-962D-A6F353AEBE0D}" srcOrd="0" destOrd="0" presId="urn:microsoft.com/office/officeart/2005/8/layout/hList1"/>
    <dgm:cxn modelId="{90D2F211-5E82-49CF-A021-66F808D01CBB}" srcId="{6365D259-46DB-41E8-9196-CB756B0EC054}" destId="{22CC14D6-DCBC-4C2B-B43C-F9F829E9638C}" srcOrd="1" destOrd="0" parTransId="{288093F3-36B2-4734-9A99-9570BE872B75}" sibTransId="{632A21EE-75E6-4CAA-B652-059699FD17D9}"/>
    <dgm:cxn modelId="{5C82D359-9768-4DF2-9F58-D4F6F33C9A95}" type="presOf" srcId="{6365D259-46DB-41E8-9196-CB756B0EC054}" destId="{08D67C24-A549-4E87-9D0C-07E8B4AE7771}" srcOrd="0" destOrd="0" presId="urn:microsoft.com/office/officeart/2005/8/layout/hList1"/>
    <dgm:cxn modelId="{454DEED4-56D9-4FEA-A549-EA3C11A78E4C}" srcId="{0087BC38-7E77-4B76-B1EE-454F7CAF8C11}" destId="{271E7995-49F5-42B8-B8D7-2C881C1E8569}" srcOrd="0" destOrd="0" parTransId="{B4C6BB91-3B4E-474A-8BE8-ED9535AF78D7}" sibTransId="{7F66EC23-F7E2-4656-8C26-F0C5CAE47910}"/>
    <dgm:cxn modelId="{DC0B5806-F7DC-47A5-9B77-B6B7A42F49E5}" type="presOf" srcId="{D51A76A8-EC3C-42B4-B17C-537654C42CE7}" destId="{1F2CA70F-DA3C-4F19-B5A5-13D128B1970A}" srcOrd="0" destOrd="0" presId="urn:microsoft.com/office/officeart/2005/8/layout/hList1"/>
    <dgm:cxn modelId="{72CF6E25-1442-4D90-B727-BEC056EDDF2C}" srcId="{6365D259-46DB-41E8-9196-CB756B0EC054}" destId="{D51A76A8-EC3C-42B4-B17C-537654C42CE7}" srcOrd="2" destOrd="0" parTransId="{7FD7CE0A-E0B8-4180-8140-84762E7755B2}" sibTransId="{F0D140BD-22DA-49EE-9CCD-F8475FD732F7}"/>
    <dgm:cxn modelId="{3B0A9660-A61C-4CD3-9817-9F35E005C37D}" type="presOf" srcId="{271E7995-49F5-42B8-B8D7-2C881C1E8569}" destId="{FCE8BB02-6E19-4D1B-80E5-4A10C8DCA90A}" srcOrd="0" destOrd="0" presId="urn:microsoft.com/office/officeart/2005/8/layout/hList1"/>
    <dgm:cxn modelId="{39222C8B-9759-4EC8-AAE5-CC652BFB1D18}" type="presOf" srcId="{22CC14D6-DCBC-4C2B-B43C-F9F829E9638C}" destId="{C3D588DB-D393-4EB8-9ADE-414421BD3DD8}" srcOrd="0" destOrd="0" presId="urn:microsoft.com/office/officeart/2005/8/layout/hList1"/>
    <dgm:cxn modelId="{65362895-C72B-41DF-855C-3BC40B426BBC}" type="presParOf" srcId="{08D67C24-A549-4E87-9D0C-07E8B4AE7771}" destId="{A9EE803B-8352-49FD-9FE3-059A8E9F8E71}" srcOrd="0" destOrd="0" presId="urn:microsoft.com/office/officeart/2005/8/layout/hList1"/>
    <dgm:cxn modelId="{BEC2E243-0950-4B55-AC66-8B336208FD96}" type="presParOf" srcId="{A9EE803B-8352-49FD-9FE3-059A8E9F8E71}" destId="{FB5EBEF0-C530-4A89-962D-A6F353AEBE0D}" srcOrd="0" destOrd="0" presId="urn:microsoft.com/office/officeart/2005/8/layout/hList1"/>
    <dgm:cxn modelId="{1E42AED4-550A-4D5D-8121-D4F11989E980}" type="presParOf" srcId="{A9EE803B-8352-49FD-9FE3-059A8E9F8E71}" destId="{FCE8BB02-6E19-4D1B-80E5-4A10C8DCA90A}" srcOrd="1" destOrd="0" presId="urn:microsoft.com/office/officeart/2005/8/layout/hList1"/>
    <dgm:cxn modelId="{626334B1-D6CD-408A-8684-49BEBE73BAB1}" type="presParOf" srcId="{08D67C24-A549-4E87-9D0C-07E8B4AE7771}" destId="{84DAC725-E06C-471E-8B74-5CA0E166A3AC}" srcOrd="1" destOrd="0" presId="urn:microsoft.com/office/officeart/2005/8/layout/hList1"/>
    <dgm:cxn modelId="{C06933A1-3C15-42A3-A12F-451B46C7DF0B}" type="presParOf" srcId="{08D67C24-A549-4E87-9D0C-07E8B4AE7771}" destId="{5FF99F66-3FB7-4610-82C5-C84BE087793C}" srcOrd="2" destOrd="0" presId="urn:microsoft.com/office/officeart/2005/8/layout/hList1"/>
    <dgm:cxn modelId="{0697CB61-C94A-4BF6-9E7A-F9E62E5ACE39}" type="presParOf" srcId="{5FF99F66-3FB7-4610-82C5-C84BE087793C}" destId="{C3D588DB-D393-4EB8-9ADE-414421BD3DD8}" srcOrd="0" destOrd="0" presId="urn:microsoft.com/office/officeart/2005/8/layout/hList1"/>
    <dgm:cxn modelId="{5C3601B1-D718-4044-A774-871F9D047EDA}" type="presParOf" srcId="{5FF99F66-3FB7-4610-82C5-C84BE087793C}" destId="{E70FD46B-9BED-415C-A520-32EAB4377273}" srcOrd="1" destOrd="0" presId="urn:microsoft.com/office/officeart/2005/8/layout/hList1"/>
    <dgm:cxn modelId="{8912BA1C-B0D8-4127-AF8F-60D643EA01E9}" type="presParOf" srcId="{08D67C24-A549-4E87-9D0C-07E8B4AE7771}" destId="{93BECD94-6CF6-409F-8D4D-96D2A9BCB0EE}" srcOrd="3" destOrd="0" presId="urn:microsoft.com/office/officeart/2005/8/layout/hList1"/>
    <dgm:cxn modelId="{24658B5A-0DA5-4613-AB09-0AB3F2935B60}" type="presParOf" srcId="{08D67C24-A549-4E87-9D0C-07E8B4AE7771}" destId="{84A8D81A-77A8-4427-AC5F-E87DA52CBD7E}" srcOrd="4" destOrd="0" presId="urn:microsoft.com/office/officeart/2005/8/layout/hList1"/>
    <dgm:cxn modelId="{326A37D7-2003-491A-BD72-E0D4C1AB9253}" type="presParOf" srcId="{84A8D81A-77A8-4427-AC5F-E87DA52CBD7E}" destId="{1F2CA70F-DA3C-4F19-B5A5-13D128B1970A}" srcOrd="0" destOrd="0" presId="urn:microsoft.com/office/officeart/2005/8/layout/hList1"/>
    <dgm:cxn modelId="{62C34BB6-D36E-4638-A901-B54070493FE8}" type="presParOf" srcId="{84A8D81A-77A8-4427-AC5F-E87DA52CBD7E}" destId="{93F330ED-F6CF-41BE-8FA5-E4514594E38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65D259-46DB-41E8-9196-CB756B0EC05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087BC38-7E77-4B76-B1EE-454F7CAF8C11}">
      <dgm:prSet phldrT="[Текст]" custT="1"/>
      <dgm:spPr/>
      <dgm:t>
        <a:bodyPr/>
        <a:lstStyle/>
        <a:p>
          <a:pPr algn="ctr"/>
          <a:endParaRPr lang="ru-RU" sz="800" b="1" dirty="0">
            <a:latin typeface="Arial" pitchFamily="34" charset="0"/>
            <a:cs typeface="Arial" pitchFamily="34" charset="0"/>
          </a:endParaRPr>
        </a:p>
      </dgm:t>
    </dgm:pt>
    <dgm:pt modelId="{2A2A5C91-345E-4F82-9353-ABB126199233}" type="parTrans" cxnId="{0865AF12-2D46-4871-BC61-D7ABE249F42C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63C5084B-9889-44C2-A0AE-1652E7C11268}" type="sibTrans" cxnId="{0865AF12-2D46-4871-BC61-D7ABE249F42C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271E7995-49F5-42B8-B8D7-2C881C1E8569}">
      <dgm:prSet phldrT="[Текст]" custT="1"/>
      <dgm:spPr/>
      <dgm:t>
        <a:bodyPr/>
        <a:lstStyle/>
        <a:p>
          <a:pPr algn="ctr"/>
          <a:endParaRPr lang="ru-RU" sz="700" b="1" dirty="0">
            <a:latin typeface="Arial" pitchFamily="34" charset="0"/>
            <a:cs typeface="Arial" pitchFamily="34" charset="0"/>
          </a:endParaRPr>
        </a:p>
      </dgm:t>
    </dgm:pt>
    <dgm:pt modelId="{B4C6BB91-3B4E-474A-8BE8-ED9535AF78D7}" type="parTrans" cxnId="{454DEED4-56D9-4FEA-A549-EA3C11A78E4C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7F66EC23-F7E2-4656-8C26-F0C5CAE47910}" type="sibTrans" cxnId="{454DEED4-56D9-4FEA-A549-EA3C11A78E4C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22CC14D6-DCBC-4C2B-B43C-F9F829E9638C}">
      <dgm:prSet phldrT="[Текст]" custT="1"/>
      <dgm:spPr>
        <a:solidFill>
          <a:schemeClr val="bg1"/>
        </a:solidFill>
      </dgm:spPr>
      <dgm:t>
        <a:bodyPr/>
        <a:lstStyle/>
        <a:p>
          <a:pPr algn="ctr"/>
          <a:endParaRPr lang="ru-RU" sz="800" b="1" dirty="0">
            <a:latin typeface="Arial" pitchFamily="34" charset="0"/>
            <a:cs typeface="Arial" pitchFamily="34" charset="0"/>
          </a:endParaRPr>
        </a:p>
      </dgm:t>
    </dgm:pt>
    <dgm:pt modelId="{288093F3-36B2-4734-9A99-9570BE872B75}" type="parTrans" cxnId="{90D2F211-5E82-49CF-A021-66F808D01CBB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632A21EE-75E6-4CAA-B652-059699FD17D9}" type="sibTrans" cxnId="{90D2F211-5E82-49CF-A021-66F808D01CBB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D51A76A8-EC3C-42B4-B17C-537654C42CE7}">
      <dgm:prSet phldrT="[Текст]" phldr="1" custT="1"/>
      <dgm:spPr/>
      <dgm:t>
        <a:bodyPr/>
        <a:lstStyle/>
        <a:p>
          <a:pPr algn="ctr"/>
          <a:endParaRPr lang="ru-RU" sz="700" b="1" dirty="0">
            <a:latin typeface="Arial" pitchFamily="34" charset="0"/>
            <a:cs typeface="Arial" pitchFamily="34" charset="0"/>
          </a:endParaRPr>
        </a:p>
      </dgm:t>
    </dgm:pt>
    <dgm:pt modelId="{7FD7CE0A-E0B8-4180-8140-84762E7755B2}" type="parTrans" cxnId="{72CF6E25-1442-4D90-B727-BEC056EDDF2C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F0D140BD-22DA-49EE-9CCD-F8475FD732F7}" type="sibTrans" cxnId="{72CF6E25-1442-4D90-B727-BEC056EDDF2C}">
      <dgm:prSet/>
      <dgm:spPr/>
      <dgm:t>
        <a:bodyPr/>
        <a:lstStyle/>
        <a:p>
          <a:pPr algn="ctr"/>
          <a:endParaRPr lang="ru-RU" sz="800" b="1">
            <a:latin typeface="Arial" pitchFamily="34" charset="0"/>
            <a:cs typeface="Arial" pitchFamily="34" charset="0"/>
          </a:endParaRPr>
        </a:p>
      </dgm:t>
    </dgm:pt>
    <dgm:pt modelId="{08D67C24-A549-4E87-9D0C-07E8B4AE7771}" type="pres">
      <dgm:prSet presAssocID="{6365D259-46DB-41E8-9196-CB756B0EC05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9EE803B-8352-49FD-9FE3-059A8E9F8E71}" type="pres">
      <dgm:prSet presAssocID="{0087BC38-7E77-4B76-B1EE-454F7CAF8C11}" presName="composite" presStyleCnt="0"/>
      <dgm:spPr/>
      <dgm:t>
        <a:bodyPr/>
        <a:lstStyle/>
        <a:p>
          <a:endParaRPr lang="ru-RU"/>
        </a:p>
      </dgm:t>
    </dgm:pt>
    <dgm:pt modelId="{FB5EBEF0-C530-4A89-962D-A6F353AEBE0D}" type="pres">
      <dgm:prSet presAssocID="{0087BC38-7E77-4B76-B1EE-454F7CAF8C11}" presName="parTx" presStyleLbl="alignNode1" presStyleIdx="0" presStyleCnt="3" custLinFactX="100000" custLinFactY="22120" custLinFactNeighborX="116571" custLinFactNeighborY="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E8BB02-6E19-4D1B-80E5-4A10C8DCA90A}" type="pres">
      <dgm:prSet presAssocID="{0087BC38-7E77-4B76-B1EE-454F7CAF8C11}" presName="desTx" presStyleLbl="alignAccFollowNode1" presStyleIdx="0" presStyleCnt="3" custScaleY="98873" custLinFactX="279968" custLinFactY="27006" custLinFactNeighborX="30000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DAC725-E06C-471E-8B74-5CA0E166A3AC}" type="pres">
      <dgm:prSet presAssocID="{63C5084B-9889-44C2-A0AE-1652E7C11268}" presName="space" presStyleCnt="0"/>
      <dgm:spPr/>
      <dgm:t>
        <a:bodyPr/>
        <a:lstStyle/>
        <a:p>
          <a:endParaRPr lang="ru-RU"/>
        </a:p>
      </dgm:t>
    </dgm:pt>
    <dgm:pt modelId="{5FF99F66-3FB7-4610-82C5-C84BE087793C}" type="pres">
      <dgm:prSet presAssocID="{22CC14D6-DCBC-4C2B-B43C-F9F829E9638C}" presName="composite" presStyleCnt="0"/>
      <dgm:spPr/>
      <dgm:t>
        <a:bodyPr/>
        <a:lstStyle/>
        <a:p>
          <a:endParaRPr lang="ru-RU"/>
        </a:p>
      </dgm:t>
    </dgm:pt>
    <dgm:pt modelId="{C3D588DB-D393-4EB8-9ADE-414421BD3DD8}" type="pres">
      <dgm:prSet presAssocID="{22CC14D6-DCBC-4C2B-B43C-F9F829E9638C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0FD46B-9BED-415C-A520-32EAB4377273}" type="pres">
      <dgm:prSet presAssocID="{22CC14D6-DCBC-4C2B-B43C-F9F829E9638C}" presName="desTx" presStyleLbl="alignAccFollowNode1" presStyleIdx="1" presStyleCnt="3">
        <dgm:presLayoutVars>
          <dgm:bulletEnabled val="1"/>
        </dgm:presLayoutVars>
      </dgm:prSet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93BECD94-6CF6-409F-8D4D-96D2A9BCB0EE}" type="pres">
      <dgm:prSet presAssocID="{632A21EE-75E6-4CAA-B652-059699FD17D9}" presName="space" presStyleCnt="0"/>
      <dgm:spPr/>
      <dgm:t>
        <a:bodyPr/>
        <a:lstStyle/>
        <a:p>
          <a:endParaRPr lang="ru-RU"/>
        </a:p>
      </dgm:t>
    </dgm:pt>
    <dgm:pt modelId="{84A8D81A-77A8-4427-AC5F-E87DA52CBD7E}" type="pres">
      <dgm:prSet presAssocID="{D51A76A8-EC3C-42B4-B17C-537654C42CE7}" presName="composite" presStyleCnt="0"/>
      <dgm:spPr/>
      <dgm:t>
        <a:bodyPr/>
        <a:lstStyle/>
        <a:p>
          <a:endParaRPr lang="ru-RU"/>
        </a:p>
      </dgm:t>
    </dgm:pt>
    <dgm:pt modelId="{1F2CA70F-DA3C-4F19-B5A5-13D128B1970A}" type="pres">
      <dgm:prSet presAssocID="{D51A76A8-EC3C-42B4-B17C-537654C42CE7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F330ED-F6CF-41BE-8FA5-E4514594E38C}" type="pres">
      <dgm:prSet presAssocID="{D51A76A8-EC3C-42B4-B17C-537654C42CE7}" presName="desTx" presStyleLbl="alignAccFollowNode1" presStyleIdx="2" presStyleCnt="3">
        <dgm:presLayoutVars>
          <dgm:bulletEnabled val="1"/>
        </dgm:presLayoutVars>
      </dgm:prSet>
      <dgm:spPr>
        <a:solidFill>
          <a:schemeClr val="bg1">
            <a:alpha val="90000"/>
          </a:schemeClr>
        </a:solidFill>
      </dgm:spPr>
      <dgm:t>
        <a:bodyPr/>
        <a:lstStyle/>
        <a:p>
          <a:endParaRPr lang="ru-RU"/>
        </a:p>
      </dgm:t>
    </dgm:pt>
  </dgm:ptLst>
  <dgm:cxnLst>
    <dgm:cxn modelId="{00994004-343E-4937-B987-417FEDC6E24C}" type="presOf" srcId="{22CC14D6-DCBC-4C2B-B43C-F9F829E9638C}" destId="{C3D588DB-D393-4EB8-9ADE-414421BD3DD8}" srcOrd="0" destOrd="0" presId="urn:microsoft.com/office/officeart/2005/8/layout/hList1"/>
    <dgm:cxn modelId="{0865AF12-2D46-4871-BC61-D7ABE249F42C}" srcId="{6365D259-46DB-41E8-9196-CB756B0EC054}" destId="{0087BC38-7E77-4B76-B1EE-454F7CAF8C11}" srcOrd="0" destOrd="0" parTransId="{2A2A5C91-345E-4F82-9353-ABB126199233}" sibTransId="{63C5084B-9889-44C2-A0AE-1652E7C11268}"/>
    <dgm:cxn modelId="{90D2F211-5E82-49CF-A021-66F808D01CBB}" srcId="{6365D259-46DB-41E8-9196-CB756B0EC054}" destId="{22CC14D6-DCBC-4C2B-B43C-F9F829E9638C}" srcOrd="1" destOrd="0" parTransId="{288093F3-36B2-4734-9A99-9570BE872B75}" sibTransId="{632A21EE-75E6-4CAA-B652-059699FD17D9}"/>
    <dgm:cxn modelId="{454DEED4-56D9-4FEA-A549-EA3C11A78E4C}" srcId="{0087BC38-7E77-4B76-B1EE-454F7CAF8C11}" destId="{271E7995-49F5-42B8-B8D7-2C881C1E8569}" srcOrd="0" destOrd="0" parTransId="{B4C6BB91-3B4E-474A-8BE8-ED9535AF78D7}" sibTransId="{7F66EC23-F7E2-4656-8C26-F0C5CAE47910}"/>
    <dgm:cxn modelId="{B7ECF602-F5F5-4F17-83F3-0ECA7718F4E2}" type="presOf" srcId="{0087BC38-7E77-4B76-B1EE-454F7CAF8C11}" destId="{FB5EBEF0-C530-4A89-962D-A6F353AEBE0D}" srcOrd="0" destOrd="0" presId="urn:microsoft.com/office/officeart/2005/8/layout/hList1"/>
    <dgm:cxn modelId="{72CF6E25-1442-4D90-B727-BEC056EDDF2C}" srcId="{6365D259-46DB-41E8-9196-CB756B0EC054}" destId="{D51A76A8-EC3C-42B4-B17C-537654C42CE7}" srcOrd="2" destOrd="0" parTransId="{7FD7CE0A-E0B8-4180-8140-84762E7755B2}" sibTransId="{F0D140BD-22DA-49EE-9CCD-F8475FD732F7}"/>
    <dgm:cxn modelId="{B1280B37-9B6B-4901-9689-60DC4519B61F}" type="presOf" srcId="{D51A76A8-EC3C-42B4-B17C-537654C42CE7}" destId="{1F2CA70F-DA3C-4F19-B5A5-13D128B1970A}" srcOrd="0" destOrd="0" presId="urn:microsoft.com/office/officeart/2005/8/layout/hList1"/>
    <dgm:cxn modelId="{99151E47-D75D-4710-B5A0-A18604D9E98F}" type="presOf" srcId="{6365D259-46DB-41E8-9196-CB756B0EC054}" destId="{08D67C24-A549-4E87-9D0C-07E8B4AE7771}" srcOrd="0" destOrd="0" presId="urn:microsoft.com/office/officeart/2005/8/layout/hList1"/>
    <dgm:cxn modelId="{8C5DDC3E-579F-43DB-8C3A-86B97F39A45E}" type="presOf" srcId="{271E7995-49F5-42B8-B8D7-2C881C1E8569}" destId="{FCE8BB02-6E19-4D1B-80E5-4A10C8DCA90A}" srcOrd="0" destOrd="0" presId="urn:microsoft.com/office/officeart/2005/8/layout/hList1"/>
    <dgm:cxn modelId="{B3973485-1BD7-4135-946A-934EC68CD96A}" type="presParOf" srcId="{08D67C24-A549-4E87-9D0C-07E8B4AE7771}" destId="{A9EE803B-8352-49FD-9FE3-059A8E9F8E71}" srcOrd="0" destOrd="0" presId="urn:microsoft.com/office/officeart/2005/8/layout/hList1"/>
    <dgm:cxn modelId="{3A630B21-5248-4700-88B8-8A1529DF23F7}" type="presParOf" srcId="{A9EE803B-8352-49FD-9FE3-059A8E9F8E71}" destId="{FB5EBEF0-C530-4A89-962D-A6F353AEBE0D}" srcOrd="0" destOrd="0" presId="urn:microsoft.com/office/officeart/2005/8/layout/hList1"/>
    <dgm:cxn modelId="{A9C9A276-1688-47AF-B6D8-70AA0017F2ED}" type="presParOf" srcId="{A9EE803B-8352-49FD-9FE3-059A8E9F8E71}" destId="{FCE8BB02-6E19-4D1B-80E5-4A10C8DCA90A}" srcOrd="1" destOrd="0" presId="urn:microsoft.com/office/officeart/2005/8/layout/hList1"/>
    <dgm:cxn modelId="{70EAF2C6-CA61-41B3-91C2-E2A28AACA2D9}" type="presParOf" srcId="{08D67C24-A549-4E87-9D0C-07E8B4AE7771}" destId="{84DAC725-E06C-471E-8B74-5CA0E166A3AC}" srcOrd="1" destOrd="0" presId="urn:microsoft.com/office/officeart/2005/8/layout/hList1"/>
    <dgm:cxn modelId="{55F72FE0-1EAF-443D-8734-CA645587F8C7}" type="presParOf" srcId="{08D67C24-A549-4E87-9D0C-07E8B4AE7771}" destId="{5FF99F66-3FB7-4610-82C5-C84BE087793C}" srcOrd="2" destOrd="0" presId="urn:microsoft.com/office/officeart/2005/8/layout/hList1"/>
    <dgm:cxn modelId="{78109948-683E-42F3-A44A-E4083F26113A}" type="presParOf" srcId="{5FF99F66-3FB7-4610-82C5-C84BE087793C}" destId="{C3D588DB-D393-4EB8-9ADE-414421BD3DD8}" srcOrd="0" destOrd="0" presId="urn:microsoft.com/office/officeart/2005/8/layout/hList1"/>
    <dgm:cxn modelId="{D43D7296-2AF5-4E9B-8B85-06D21F76C938}" type="presParOf" srcId="{5FF99F66-3FB7-4610-82C5-C84BE087793C}" destId="{E70FD46B-9BED-415C-A520-32EAB4377273}" srcOrd="1" destOrd="0" presId="urn:microsoft.com/office/officeart/2005/8/layout/hList1"/>
    <dgm:cxn modelId="{5FBEAE0D-02A9-4363-BDCB-5E9874A3324B}" type="presParOf" srcId="{08D67C24-A549-4E87-9D0C-07E8B4AE7771}" destId="{93BECD94-6CF6-409F-8D4D-96D2A9BCB0EE}" srcOrd="3" destOrd="0" presId="urn:microsoft.com/office/officeart/2005/8/layout/hList1"/>
    <dgm:cxn modelId="{76E484B7-55B9-457E-8F27-E2204BDDA872}" type="presParOf" srcId="{08D67C24-A549-4E87-9D0C-07E8B4AE7771}" destId="{84A8D81A-77A8-4427-AC5F-E87DA52CBD7E}" srcOrd="4" destOrd="0" presId="urn:microsoft.com/office/officeart/2005/8/layout/hList1"/>
    <dgm:cxn modelId="{6BE42E03-C8F4-40F1-92C6-96C153DAC9F2}" type="presParOf" srcId="{84A8D81A-77A8-4427-AC5F-E87DA52CBD7E}" destId="{1F2CA70F-DA3C-4F19-B5A5-13D128B1970A}" srcOrd="0" destOrd="0" presId="urn:microsoft.com/office/officeart/2005/8/layout/hList1"/>
    <dgm:cxn modelId="{EB56F927-0BDC-4BB4-9F06-9DB911988C06}" type="presParOf" srcId="{84A8D81A-77A8-4427-AC5F-E87DA52CBD7E}" destId="{93F330ED-F6CF-41BE-8FA5-E4514594E38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5EBEF0-C530-4A89-962D-A6F353AEBE0D}">
      <dsp:nvSpPr>
        <dsp:cNvPr id="0" name=""/>
        <dsp:cNvSpPr/>
      </dsp:nvSpPr>
      <dsp:spPr>
        <a:xfrm>
          <a:off x="237755" y="1881"/>
          <a:ext cx="109592" cy="438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32512" rIns="56896" bIns="32512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b="1" kern="1200" dirty="0">
            <a:latin typeface="Arial" pitchFamily="34" charset="0"/>
            <a:cs typeface="Arial" pitchFamily="34" charset="0"/>
          </a:endParaRPr>
        </a:p>
      </dsp:txBody>
      <dsp:txXfrm>
        <a:off x="237755" y="1881"/>
        <a:ext cx="109592" cy="43837"/>
      </dsp:txXfrm>
    </dsp:sp>
    <dsp:sp modelId="{FCE8BB02-6E19-4D1B-80E5-4A10C8DCA90A}">
      <dsp:nvSpPr>
        <dsp:cNvPr id="0" name=""/>
        <dsp:cNvSpPr/>
      </dsp:nvSpPr>
      <dsp:spPr>
        <a:xfrm>
          <a:off x="250447" y="23543"/>
          <a:ext cx="109592" cy="4271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338" tIns="37338" rIns="49784" bIns="56007" numCol="1" spcCol="1270" anchor="t" anchorCtr="0">
          <a:noAutofit/>
        </a:bodyPr>
        <a:lstStyle/>
        <a:p>
          <a:pPr marL="57150" lvl="1" indent="-57150" algn="ctr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b="1" kern="1200" dirty="0">
            <a:latin typeface="Arial" pitchFamily="34" charset="0"/>
            <a:cs typeface="Arial" pitchFamily="34" charset="0"/>
          </a:endParaRPr>
        </a:p>
      </dsp:txBody>
      <dsp:txXfrm>
        <a:off x="250447" y="23543"/>
        <a:ext cx="109592" cy="42713"/>
      </dsp:txXfrm>
    </dsp:sp>
    <dsp:sp modelId="{C3D588DB-D393-4EB8-9ADE-414421BD3DD8}">
      <dsp:nvSpPr>
        <dsp:cNvPr id="0" name=""/>
        <dsp:cNvSpPr/>
      </dsp:nvSpPr>
      <dsp:spPr>
        <a:xfrm>
          <a:off x="125330" y="0"/>
          <a:ext cx="109485" cy="4383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32512" rIns="56896" bIns="32512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b="1" kern="1200" dirty="0">
            <a:latin typeface="Arial" pitchFamily="34" charset="0"/>
            <a:cs typeface="Arial" pitchFamily="34" charset="0"/>
          </a:endParaRPr>
        </a:p>
      </dsp:txBody>
      <dsp:txXfrm>
        <a:off x="125330" y="0"/>
        <a:ext cx="109485" cy="43837"/>
      </dsp:txXfrm>
    </dsp:sp>
    <dsp:sp modelId="{E70FD46B-9BED-415C-A520-32EAB4377273}">
      <dsp:nvSpPr>
        <dsp:cNvPr id="0" name=""/>
        <dsp:cNvSpPr/>
      </dsp:nvSpPr>
      <dsp:spPr>
        <a:xfrm>
          <a:off x="125330" y="43837"/>
          <a:ext cx="109485" cy="1881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2CA70F-DA3C-4F19-B5A5-13D128B1970A}">
      <dsp:nvSpPr>
        <dsp:cNvPr id="0" name=""/>
        <dsp:cNvSpPr/>
      </dsp:nvSpPr>
      <dsp:spPr>
        <a:xfrm>
          <a:off x="250144" y="0"/>
          <a:ext cx="109485" cy="438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84" tIns="28448" rIns="49784" bIns="28448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b="1" kern="1200" dirty="0">
            <a:latin typeface="Arial" pitchFamily="34" charset="0"/>
            <a:cs typeface="Arial" pitchFamily="34" charset="0"/>
          </a:endParaRPr>
        </a:p>
      </dsp:txBody>
      <dsp:txXfrm>
        <a:off x="250144" y="0"/>
        <a:ext cx="109485" cy="43837"/>
      </dsp:txXfrm>
    </dsp:sp>
    <dsp:sp modelId="{93F330ED-F6CF-41BE-8FA5-E4514594E38C}">
      <dsp:nvSpPr>
        <dsp:cNvPr id="0" name=""/>
        <dsp:cNvSpPr/>
      </dsp:nvSpPr>
      <dsp:spPr>
        <a:xfrm>
          <a:off x="250144" y="43837"/>
          <a:ext cx="109485" cy="1881"/>
        </a:xfrm>
        <a:prstGeom prst="rect">
          <a:avLst/>
        </a:prstGeom>
        <a:solidFill>
          <a:schemeClr val="bg1"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5EBEF0-C530-4A89-962D-A6F353AEBE0D}">
      <dsp:nvSpPr>
        <dsp:cNvPr id="0" name=""/>
        <dsp:cNvSpPr/>
      </dsp:nvSpPr>
      <dsp:spPr>
        <a:xfrm>
          <a:off x="237755" y="1881"/>
          <a:ext cx="109592" cy="438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32512" rIns="56896" bIns="32512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b="1" kern="1200" dirty="0">
            <a:latin typeface="Arial" pitchFamily="34" charset="0"/>
            <a:cs typeface="Arial" pitchFamily="34" charset="0"/>
          </a:endParaRPr>
        </a:p>
      </dsp:txBody>
      <dsp:txXfrm>
        <a:off x="237755" y="1881"/>
        <a:ext cx="109592" cy="43837"/>
      </dsp:txXfrm>
    </dsp:sp>
    <dsp:sp modelId="{FCE8BB02-6E19-4D1B-80E5-4A10C8DCA90A}">
      <dsp:nvSpPr>
        <dsp:cNvPr id="0" name=""/>
        <dsp:cNvSpPr/>
      </dsp:nvSpPr>
      <dsp:spPr>
        <a:xfrm>
          <a:off x="250447" y="23543"/>
          <a:ext cx="109592" cy="42713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338" tIns="37338" rIns="49784" bIns="56007" numCol="1" spcCol="1270" anchor="t" anchorCtr="0">
          <a:noAutofit/>
        </a:bodyPr>
        <a:lstStyle/>
        <a:p>
          <a:pPr marL="57150" lvl="1" indent="-57150" algn="ctr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700" b="1" kern="1200" dirty="0">
            <a:latin typeface="Arial" pitchFamily="34" charset="0"/>
            <a:cs typeface="Arial" pitchFamily="34" charset="0"/>
          </a:endParaRPr>
        </a:p>
      </dsp:txBody>
      <dsp:txXfrm>
        <a:off x="250447" y="23543"/>
        <a:ext cx="109592" cy="42713"/>
      </dsp:txXfrm>
    </dsp:sp>
    <dsp:sp modelId="{C3D588DB-D393-4EB8-9ADE-414421BD3DD8}">
      <dsp:nvSpPr>
        <dsp:cNvPr id="0" name=""/>
        <dsp:cNvSpPr/>
      </dsp:nvSpPr>
      <dsp:spPr>
        <a:xfrm>
          <a:off x="125330" y="0"/>
          <a:ext cx="109485" cy="43837"/>
        </a:xfrm>
        <a:prstGeom prst="rect">
          <a:avLst/>
        </a:prstGeom>
        <a:solidFill>
          <a:schemeClr val="bg1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32512" rIns="56896" bIns="32512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b="1" kern="1200" dirty="0">
            <a:latin typeface="Arial" pitchFamily="34" charset="0"/>
            <a:cs typeface="Arial" pitchFamily="34" charset="0"/>
          </a:endParaRPr>
        </a:p>
      </dsp:txBody>
      <dsp:txXfrm>
        <a:off x="125330" y="0"/>
        <a:ext cx="109485" cy="43837"/>
      </dsp:txXfrm>
    </dsp:sp>
    <dsp:sp modelId="{E70FD46B-9BED-415C-A520-32EAB4377273}">
      <dsp:nvSpPr>
        <dsp:cNvPr id="0" name=""/>
        <dsp:cNvSpPr/>
      </dsp:nvSpPr>
      <dsp:spPr>
        <a:xfrm>
          <a:off x="125330" y="43837"/>
          <a:ext cx="109485" cy="1881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2CA70F-DA3C-4F19-B5A5-13D128B1970A}">
      <dsp:nvSpPr>
        <dsp:cNvPr id="0" name=""/>
        <dsp:cNvSpPr/>
      </dsp:nvSpPr>
      <dsp:spPr>
        <a:xfrm>
          <a:off x="250144" y="0"/>
          <a:ext cx="109485" cy="438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84" tIns="28448" rIns="49784" bIns="28448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b="1" kern="1200" dirty="0">
            <a:latin typeface="Arial" pitchFamily="34" charset="0"/>
            <a:cs typeface="Arial" pitchFamily="34" charset="0"/>
          </a:endParaRPr>
        </a:p>
      </dsp:txBody>
      <dsp:txXfrm>
        <a:off x="250144" y="0"/>
        <a:ext cx="109485" cy="43837"/>
      </dsp:txXfrm>
    </dsp:sp>
    <dsp:sp modelId="{93F330ED-F6CF-41BE-8FA5-E4514594E38C}">
      <dsp:nvSpPr>
        <dsp:cNvPr id="0" name=""/>
        <dsp:cNvSpPr/>
      </dsp:nvSpPr>
      <dsp:spPr>
        <a:xfrm>
          <a:off x="250144" y="43837"/>
          <a:ext cx="109485" cy="1881"/>
        </a:xfrm>
        <a:prstGeom prst="rect">
          <a:avLst/>
        </a:prstGeom>
        <a:solidFill>
          <a:schemeClr val="bg1"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11570" cy="343230"/>
          </a:xfrm>
          <a:prstGeom prst="rect">
            <a:avLst/>
          </a:prstGeom>
        </p:spPr>
        <p:txBody>
          <a:bodyPr vert="horz" lIns="91989" tIns="45994" rIns="91989" bIns="4599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33383" y="0"/>
            <a:ext cx="4311570" cy="343230"/>
          </a:xfrm>
          <a:prstGeom prst="rect">
            <a:avLst/>
          </a:prstGeom>
        </p:spPr>
        <p:txBody>
          <a:bodyPr vert="horz" lIns="91989" tIns="45994" rIns="91989" bIns="45994" rtlCol="0"/>
          <a:lstStyle>
            <a:lvl1pPr algn="r">
              <a:defRPr sz="1200"/>
            </a:lvl1pPr>
          </a:lstStyle>
          <a:p>
            <a:fld id="{E194BC0E-43D3-4153-BB6C-77F6E6B61366}" type="datetimeFigureOut">
              <a:rPr lang="en-US" smtClean="0"/>
              <a:t>7/15/2018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6513674"/>
            <a:ext cx="4311570" cy="343230"/>
          </a:xfrm>
          <a:prstGeom prst="rect">
            <a:avLst/>
          </a:prstGeom>
        </p:spPr>
        <p:txBody>
          <a:bodyPr vert="horz" lIns="91989" tIns="45994" rIns="91989" bIns="4599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33383" y="6513674"/>
            <a:ext cx="4311570" cy="343230"/>
          </a:xfrm>
          <a:prstGeom prst="rect">
            <a:avLst/>
          </a:prstGeom>
        </p:spPr>
        <p:txBody>
          <a:bodyPr vert="horz" lIns="91989" tIns="45994" rIns="91989" bIns="45994" rtlCol="0" anchor="b"/>
          <a:lstStyle>
            <a:lvl1pPr algn="r">
              <a:defRPr sz="1200"/>
            </a:lvl1pPr>
          </a:lstStyle>
          <a:p>
            <a:fld id="{13B32965-4392-431F-8585-D970F6A347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6063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10379" cy="344342"/>
          </a:xfrm>
          <a:prstGeom prst="rect">
            <a:avLst/>
          </a:prstGeom>
        </p:spPr>
        <p:txBody>
          <a:bodyPr vert="horz" lIns="91989" tIns="45994" rIns="91989" bIns="45994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33715" y="0"/>
            <a:ext cx="4311971" cy="344342"/>
          </a:xfrm>
          <a:prstGeom prst="rect">
            <a:avLst/>
          </a:prstGeom>
        </p:spPr>
        <p:txBody>
          <a:bodyPr vert="horz" lIns="91989" tIns="45994" rIns="91989" bIns="45994" rtlCol="0"/>
          <a:lstStyle>
            <a:lvl1pPr algn="r">
              <a:defRPr sz="1200"/>
            </a:lvl1pPr>
          </a:lstStyle>
          <a:p>
            <a:fld id="{AE4FFD9C-B8B2-48FC-80CE-94E99A7BF586}" type="datetimeFigureOut">
              <a:rPr lang="en-US" smtClean="0"/>
              <a:t>7/15/2018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303588" y="857250"/>
            <a:ext cx="3340100" cy="231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989" tIns="45994" rIns="91989" bIns="45994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4092" y="3300875"/>
            <a:ext cx="7959092" cy="2700278"/>
          </a:xfrm>
          <a:prstGeom prst="rect">
            <a:avLst/>
          </a:prstGeom>
        </p:spPr>
        <p:txBody>
          <a:bodyPr vert="horz" lIns="91989" tIns="45994" rIns="91989" bIns="4599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513659"/>
            <a:ext cx="4310379" cy="344341"/>
          </a:xfrm>
          <a:prstGeom prst="rect">
            <a:avLst/>
          </a:prstGeom>
        </p:spPr>
        <p:txBody>
          <a:bodyPr vert="horz" lIns="91989" tIns="45994" rIns="91989" bIns="45994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33715" y="6513659"/>
            <a:ext cx="4311971" cy="344341"/>
          </a:xfrm>
          <a:prstGeom prst="rect">
            <a:avLst/>
          </a:prstGeom>
        </p:spPr>
        <p:txBody>
          <a:bodyPr vert="horz" lIns="91989" tIns="45994" rIns="91989" bIns="45994" rtlCol="0" anchor="b"/>
          <a:lstStyle>
            <a:lvl1pPr algn="r">
              <a:defRPr sz="1200"/>
            </a:lvl1pPr>
          </a:lstStyle>
          <a:p>
            <a:fld id="{D7DD51FF-21BF-4247-8F1D-D8C3364A23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71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788CAB4-0749-4EAE-9F16-576C8B9FA62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646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44B1E-69BC-4C00-B770-3E69CCD187D7}" type="slidenum">
              <a:rPr lang="ru-RU" smtClean="0">
                <a:solidFill>
                  <a:prstClr val="black"/>
                </a:solidFill>
              </a:rPr>
              <a:pPr/>
              <a:t>2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3057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44B1E-69BC-4C00-B770-3E69CCD187D7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31180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3858" tIns="46927" rIns="93858" bIns="46927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788CAB4-0749-4EAE-9F16-576C8B9FA624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201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77863" y="757238"/>
            <a:ext cx="5456237" cy="37798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3858" tIns="46927" rIns="93858" bIns="46927" numCol="1" anchor="t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Снижение</a:t>
            </a:r>
            <a:r>
              <a:rPr lang="ru-RU" baseline="0" dirty="0" smtClean="0"/>
              <a:t> реализации нефти на экспорт обусловлено задержкой в погрузке ОМГ нефти на экспорт. Снижение на внутренний рынок согласно квотам МЭН РК (ОМГ)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788CAB4-0749-4EAE-9F16-576C8B9FA62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7599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77863" y="757238"/>
            <a:ext cx="5456237" cy="377983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3858" tIns="46927" rIns="93858" bIns="46927" numCol="1" anchor="t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Снижение</a:t>
            </a:r>
            <a:r>
              <a:rPr lang="ru-RU" baseline="0" dirty="0" smtClean="0"/>
              <a:t> реализации нефти на экспорт обусловлено задержкой в погрузке ОМГ нефти на экспорт. Снижение на внутренний рынок согласно квотам МЭН РК (ОМГ)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788CAB4-0749-4EAE-9F16-576C8B9FA62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59495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3858" tIns="46927" rIns="93858" bIns="46927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788CAB4-0749-4EAE-9F16-576C8B9FA62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1525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3852804" y="9565855"/>
            <a:ext cx="2949719" cy="504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115" tIns="47056" rIns="94115" bIns="47056" anchor="b"/>
          <a:lstStyle/>
          <a:p>
            <a:pPr algn="r" defTabSz="939076" fontAlgn="base">
              <a:spcBef>
                <a:spcPct val="0"/>
              </a:spcBef>
              <a:spcAft>
                <a:spcPct val="0"/>
              </a:spcAft>
            </a:pPr>
            <a:fld id="{7F22D5A3-3AA9-4803-9050-D5B9B027FE6E}" type="slidenum">
              <a:rPr lang="en-US" sz="150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pPr algn="r" defTabSz="939076"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sz="15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79450" y="755650"/>
            <a:ext cx="5451475" cy="3776663"/>
          </a:xfrm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>
            <a:noFill/>
            <a:miter lim="800000"/>
            <a:headEnd/>
            <a:tailEnd/>
          </a:ln>
        </p:spPr>
        <p:txBody>
          <a:bodyPr vert="horz" wrap="square" lIns="93858" tIns="46927" rIns="93858" bIns="46927" numCol="1" anchor="t" anchorCtr="0" compatLnSpc="1">
            <a:prstTxWarp prst="textNoShape">
              <a:avLst/>
            </a:prstTxWarp>
            <a:normAutofit/>
          </a:bodyPr>
          <a:lstStyle/>
          <a:p>
            <a:pPr algn="just"/>
            <a:endParaRPr lang="ru-RU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7623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44B1E-69BC-4C00-B770-3E69CCD187D7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7656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44B1E-69BC-4C00-B770-3E69CCD187D7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4964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44B1E-69BC-4C00-B770-3E69CCD187D7}" type="slidenum">
              <a:rPr lang="ru-RU" smtClean="0">
                <a:solidFill>
                  <a:prstClr val="black"/>
                </a:solidFill>
              </a:rPr>
              <a:pPr/>
              <a:t>11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6379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44B1E-69BC-4C00-B770-3E69CCD187D7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9752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44B1E-69BC-4C00-B770-3E69CCD187D7}" type="slidenum">
              <a:rPr lang="ru-RU" smtClean="0">
                <a:solidFill>
                  <a:prstClr val="black"/>
                </a:solidFill>
              </a:rPr>
              <a:pPr/>
              <a:t>13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1235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44B1E-69BC-4C00-B770-3E69CCD187D7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14560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44B1E-69BC-4C00-B770-3E69CCD187D7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7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44B1E-69BC-4C00-B770-3E69CCD187D7}" type="slidenum">
              <a:rPr lang="ru-RU" smtClean="0">
                <a:solidFill>
                  <a:prstClr val="black"/>
                </a:solidFill>
              </a:rPr>
              <a:pPr/>
              <a:t>16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4524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44B1E-69BC-4C00-B770-3E69CCD187D7}" type="slidenum">
              <a:rPr lang="ru-RU" smtClean="0">
                <a:solidFill>
                  <a:prstClr val="black"/>
                </a:solidFill>
              </a:rPr>
              <a:pPr/>
              <a:t>18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6288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344B1E-69BC-4C00-B770-3E69CCD187D7}" type="slidenum">
              <a:rPr lang="ru-RU" smtClean="0">
                <a:solidFill>
                  <a:prstClr val="black"/>
                </a:solidFill>
              </a:rPr>
              <a:pPr/>
              <a:t>19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552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="" xmlns:a16="http://schemas.microsoft.com/office/drawing/2014/main" id="{F2078BD5-DBC5-44F6-93E8-AEA7156551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89" y="213749"/>
            <a:ext cx="997917" cy="983004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1495822" y="1196753"/>
            <a:ext cx="73448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о финансово-хозяйственной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</a:p>
          <a:p>
            <a:pPr algn="ctr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ТОО «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Oil Construction</a:t>
            </a:r>
            <a:r>
              <a:rPr lang="en-US" sz="3600" b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Company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en-US" sz="3600" b="1" baseline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9 месяцев 2017 года </a:t>
            </a:r>
            <a:endParaRPr lang="ru-RU" sz="3600" dirty="0"/>
          </a:p>
        </p:txBody>
      </p:sp>
      <p:sp>
        <p:nvSpPr>
          <p:cNvPr id="3" name="Rectangle 2"/>
          <p:cNvSpPr/>
          <p:nvPr userDrawn="1"/>
        </p:nvSpPr>
        <p:spPr>
          <a:xfrm>
            <a:off x="2719958" y="5949280"/>
            <a:ext cx="49498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Актау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октябрь, 2017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</a:t>
            </a:r>
          </a:p>
        </p:txBody>
      </p:sp>
    </p:spTree>
    <p:extLst>
      <p:ext uri="{BB962C8B-B14F-4D97-AF65-F5344CB8AC3E}">
        <p14:creationId xmlns:p14="http://schemas.microsoft.com/office/powerpoint/2010/main" val="3238266328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Isosceles Triangle 21">
            <a:extLst>
              <a:ext uri="{FF2B5EF4-FFF2-40B4-BE49-F238E27FC236}">
                <a16:creationId xmlns="" xmlns:a16="http://schemas.microsoft.com/office/drawing/2014/main" id="{8E651DD3-F23F-422E-8937-256BFF133FC8}"/>
              </a:ext>
            </a:extLst>
          </p:cNvPr>
          <p:cNvSpPr/>
          <p:nvPr userDrawn="1"/>
        </p:nvSpPr>
        <p:spPr>
          <a:xfrm>
            <a:off x="893653" y="-13648"/>
            <a:ext cx="792315" cy="706344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Connector 22">
            <a:extLst>
              <a:ext uri="{FF2B5EF4-FFF2-40B4-BE49-F238E27FC236}">
                <a16:creationId xmlns="" xmlns:a16="http://schemas.microsoft.com/office/drawing/2014/main" id="{3519C7A9-8AB7-4A8F-B1AA-6B6D93CA803A}"/>
              </a:ext>
            </a:extLst>
          </p:cNvPr>
          <p:cNvCxnSpPr/>
          <p:nvPr userDrawn="1"/>
        </p:nvCxnSpPr>
        <p:spPr>
          <a:xfrm>
            <a:off x="0" y="620688"/>
            <a:ext cx="9904413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="" xmlns:a16="http://schemas.microsoft.com/office/drawing/2014/main" id="{F29DEB2C-742F-4FCC-A62D-5BFF641A839D}"/>
              </a:ext>
            </a:extLst>
          </p:cNvPr>
          <p:cNvCxnSpPr/>
          <p:nvPr userDrawn="1"/>
        </p:nvCxnSpPr>
        <p:spPr>
          <a:xfrm>
            <a:off x="0" y="6597352"/>
            <a:ext cx="9904413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 userDrawn="1"/>
        </p:nvSpPr>
        <p:spPr bwMode="gray">
          <a:xfrm>
            <a:off x="9243226" y="6576504"/>
            <a:ext cx="544743" cy="30888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72000" tIns="72000" rIns="0" bIns="0" numCol="1" anchor="t" anchorCtr="0" compatLnSpc="1">
            <a:prstTxWarp prst="textNoShape">
              <a:avLst/>
            </a:prstTxWarp>
          </a:bodyPr>
          <a:lstStyle/>
          <a:p>
            <a:pPr algn="r" rtl="0" fontAlgn="base">
              <a:spcBef>
                <a:spcPct val="40000"/>
              </a:spcBef>
              <a:spcAft>
                <a:spcPct val="0"/>
              </a:spcAft>
            </a:pPr>
            <a:fld id="{358FC8E3-FE67-4452-9F4E-9A47A20D0542}" type="slidenum">
              <a:rPr lang="en-GB" sz="900" kern="1200" noProof="0" smtClean="0">
                <a:solidFill>
                  <a:srgbClr val="00338D"/>
                </a:solidFill>
                <a:latin typeface="Arial"/>
                <a:ea typeface="+mn-ea"/>
                <a:cs typeface="Arial" charset="0"/>
              </a:rPr>
              <a:pPr algn="r" rtl="0" fontAlgn="base">
                <a:spcBef>
                  <a:spcPct val="40000"/>
                </a:spcBef>
                <a:spcAft>
                  <a:spcPct val="0"/>
                </a:spcAft>
              </a:pPr>
              <a:t>‹#›</a:t>
            </a:fld>
            <a:endParaRPr lang="en-GB" sz="900" kern="1200" dirty="0">
              <a:solidFill>
                <a:srgbClr val="00338D"/>
              </a:solidFill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293829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2A918C84-3948-4197-B880-0FD9176E52C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36" y="70386"/>
            <a:ext cx="554106" cy="550957"/>
          </a:xfrm>
          <a:prstGeom prst="rect">
            <a:avLst/>
          </a:prstGeom>
        </p:spPr>
      </p:pic>
      <p:sp>
        <p:nvSpPr>
          <p:cNvPr id="14" name="Isosceles Triangle 13">
            <a:extLst>
              <a:ext uri="{FF2B5EF4-FFF2-40B4-BE49-F238E27FC236}">
                <a16:creationId xmlns="" xmlns:a16="http://schemas.microsoft.com/office/drawing/2014/main" id="{8E651DD3-F23F-422E-8937-256BFF133FC8}"/>
              </a:ext>
            </a:extLst>
          </p:cNvPr>
          <p:cNvSpPr/>
          <p:nvPr userDrawn="1"/>
        </p:nvSpPr>
        <p:spPr>
          <a:xfrm>
            <a:off x="893653" y="-13648"/>
            <a:ext cx="792315" cy="706344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3519C7A9-8AB7-4A8F-B1AA-6B6D93CA803A}"/>
              </a:ext>
            </a:extLst>
          </p:cNvPr>
          <p:cNvCxnSpPr/>
          <p:nvPr userDrawn="1"/>
        </p:nvCxnSpPr>
        <p:spPr>
          <a:xfrm>
            <a:off x="0" y="620688"/>
            <a:ext cx="9904413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F29DEB2C-742F-4FCC-A62D-5BFF641A839D}"/>
              </a:ext>
            </a:extLst>
          </p:cNvPr>
          <p:cNvCxnSpPr/>
          <p:nvPr userDrawn="1"/>
        </p:nvCxnSpPr>
        <p:spPr>
          <a:xfrm>
            <a:off x="0" y="6597352"/>
            <a:ext cx="9904413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 userDrawn="1"/>
        </p:nvSpPr>
        <p:spPr bwMode="gray">
          <a:xfrm>
            <a:off x="9243226" y="6576504"/>
            <a:ext cx="544743" cy="30888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72000" tIns="72000" rIns="0" bIns="0" numCol="1" anchor="t" anchorCtr="0" compatLnSpc="1">
            <a:prstTxWarp prst="textNoShape">
              <a:avLst/>
            </a:prstTxWarp>
          </a:bodyPr>
          <a:lstStyle/>
          <a:p>
            <a:pPr algn="r" rtl="0" fontAlgn="base">
              <a:spcBef>
                <a:spcPct val="40000"/>
              </a:spcBef>
              <a:spcAft>
                <a:spcPct val="0"/>
              </a:spcAft>
            </a:pPr>
            <a:fld id="{358FC8E3-FE67-4452-9F4E-9A47A20D0542}" type="slidenum">
              <a:rPr lang="en-GB" sz="900" kern="1200" noProof="0" smtClean="0">
                <a:solidFill>
                  <a:srgbClr val="00338D"/>
                </a:solidFill>
                <a:latin typeface="Arial"/>
                <a:ea typeface="+mn-ea"/>
                <a:cs typeface="Arial" charset="0"/>
              </a:rPr>
              <a:pPr algn="r" rtl="0" fontAlgn="base">
                <a:spcBef>
                  <a:spcPct val="40000"/>
                </a:spcBef>
                <a:spcAft>
                  <a:spcPct val="0"/>
                </a:spcAft>
              </a:pPr>
              <a:t>‹#›</a:t>
            </a:fld>
            <a:endParaRPr lang="en-GB" sz="900" kern="1200" dirty="0">
              <a:solidFill>
                <a:srgbClr val="00338D"/>
              </a:solidFill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011984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 bwMode="gray">
          <a:xfrm>
            <a:off x="9243226" y="6518536"/>
            <a:ext cx="544743" cy="30888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72000" tIns="72000" rIns="0" bIns="0" numCol="1" anchor="t" anchorCtr="0" compatLnSpc="1">
            <a:prstTxWarp prst="textNoShape">
              <a:avLst/>
            </a:prstTxWarp>
          </a:bodyPr>
          <a:lstStyle/>
          <a:p>
            <a:pPr algn="r" rtl="0" fontAlgn="base">
              <a:spcBef>
                <a:spcPct val="40000"/>
              </a:spcBef>
              <a:spcAft>
                <a:spcPct val="0"/>
              </a:spcAft>
            </a:pPr>
            <a:fld id="{358FC8E3-FE67-4452-9F4E-9A47A20D0542}" type="slidenum">
              <a:rPr lang="en-GB" sz="900" kern="1200" noProof="0" smtClean="0">
                <a:solidFill>
                  <a:srgbClr val="00338D"/>
                </a:solidFill>
                <a:latin typeface="Arial"/>
                <a:ea typeface="+mn-ea"/>
                <a:cs typeface="Arial" charset="0"/>
              </a:rPr>
              <a:pPr algn="r" rtl="0" fontAlgn="base">
                <a:spcBef>
                  <a:spcPct val="40000"/>
                </a:spcBef>
                <a:spcAft>
                  <a:spcPct val="0"/>
                </a:spcAft>
              </a:pPr>
              <a:t>‹#›</a:t>
            </a:fld>
            <a:endParaRPr lang="en-GB" sz="900" kern="1200" dirty="0">
              <a:solidFill>
                <a:srgbClr val="00338D"/>
              </a:solidFill>
              <a:latin typeface="Arial"/>
              <a:ea typeface="+mn-ea"/>
              <a:cs typeface="Arial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30D385B3-B034-44F3-8AF3-DA15FDB2732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89" y="285756"/>
            <a:ext cx="997917" cy="983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950899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6DCE-423D-496A-8DFB-0049EE8A17A9}" type="datetimeFigureOut">
              <a:rPr lang="ru-RU" smtClean="0"/>
              <a:t>15.07.2018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E902F-1A9A-40BA-93F7-493BE3996E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6703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380" y="4406901"/>
            <a:ext cx="84187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380" y="2906713"/>
            <a:ext cx="84187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6DCE-423D-496A-8DFB-0049EE8A17A9}" type="datetimeFigureOut">
              <a:rPr lang="ru-RU" smtClean="0"/>
              <a:t>15.07.2018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E902F-1A9A-40BA-93F7-493BE3996E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918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221" y="1600201"/>
            <a:ext cx="437444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4743" y="1600201"/>
            <a:ext cx="437444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6DCE-423D-496A-8DFB-0049EE8A17A9}" type="datetimeFigureOut">
              <a:rPr lang="ru-RU" smtClean="0"/>
              <a:t>15.07.2018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E902F-1A9A-40BA-93F7-493BE3996E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155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221" y="1535113"/>
            <a:ext cx="437616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221" y="2174875"/>
            <a:ext cx="437616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1305" y="1535113"/>
            <a:ext cx="43778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1305" y="2174875"/>
            <a:ext cx="43778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6DCE-423D-496A-8DFB-0049EE8A17A9}" type="datetimeFigureOut">
              <a:rPr lang="ru-RU" smtClean="0"/>
              <a:t>15.07.2018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E902F-1A9A-40BA-93F7-493BE3996E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6165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6DCE-423D-496A-8DFB-0049EE8A17A9}" type="datetimeFigureOut">
              <a:rPr lang="ru-RU" smtClean="0"/>
              <a:t>15.07.2018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E902F-1A9A-40BA-93F7-493BE3996E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31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6DCE-423D-496A-8DFB-0049EE8A17A9}" type="datetimeFigureOut">
              <a:rPr lang="ru-RU" smtClean="0"/>
              <a:t>15.07.2018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E902F-1A9A-40BA-93F7-493BE3996E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1512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221" y="273050"/>
            <a:ext cx="32584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350" y="273051"/>
            <a:ext cx="553684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221" y="1435101"/>
            <a:ext cx="32584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6DCE-423D-496A-8DFB-0049EE8A17A9}" type="datetimeFigureOut">
              <a:rPr lang="ru-RU" smtClean="0"/>
              <a:t>15.07.2018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E902F-1A9A-40BA-93F7-493BE3996E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207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334" y="4800600"/>
            <a:ext cx="59426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334" y="612775"/>
            <a:ext cx="59426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334" y="5367338"/>
            <a:ext cx="59426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6DCE-423D-496A-8DFB-0049EE8A17A9}" type="datetimeFigureOut">
              <a:rPr lang="ru-RU" smtClean="0"/>
              <a:t>15.07.2018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E902F-1A9A-40BA-93F7-493BE3996E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10956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6DCE-423D-496A-8DFB-0049EE8A17A9}" type="datetimeFigureOut">
              <a:rPr lang="ru-RU" smtClean="0"/>
              <a:t>15.07.2018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E902F-1A9A-40BA-93F7-493BE3996E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6925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0699" y="274639"/>
            <a:ext cx="2228493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221" y="274639"/>
            <a:ext cx="6520405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D6DCE-423D-496A-8DFB-0049EE8A17A9}" type="datetimeFigureOut">
              <a:rPr lang="ru-RU" smtClean="0"/>
              <a:t>15.07.2018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9E902F-1A9A-40BA-93F7-493BE3996E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8688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mpty no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1423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4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904413" cy="382588"/>
          </a:xfrm>
          <a:prstGeom prst="rect">
            <a:avLst/>
          </a:prstGeom>
          <a:solidFill>
            <a:schemeClr val="bg1">
              <a:alpha val="70195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ru-RU" sz="1800" dirty="0"/>
          </a:p>
        </p:txBody>
      </p:sp>
      <p:pic>
        <p:nvPicPr>
          <p:cNvPr id="5" name="Picture 7" descr="KMG_Logo"/>
          <p:cNvPicPr>
            <a:picLocks noChangeAspect="1" noChangeArrowheads="1"/>
          </p:cNvPicPr>
          <p:nvPr/>
        </p:nvPicPr>
        <p:blipFill>
          <a:blip r:embed="rId2" cstate="print"/>
          <a:srcRect l="11850" t="23877" r="7303" b="60722"/>
          <a:stretch>
            <a:fillRect/>
          </a:stretch>
        </p:blipFill>
        <p:spPr bwMode="auto">
          <a:xfrm>
            <a:off x="7434659" y="6118226"/>
            <a:ext cx="2160242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2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2781300"/>
            <a:ext cx="9904413" cy="819150"/>
          </a:xfrm>
          <a:solidFill>
            <a:schemeClr val="bg1">
              <a:alpha val="70000"/>
            </a:schemeClr>
          </a:solidFill>
        </p:spPr>
        <p:txBody>
          <a:bodyPr/>
          <a:lstStyle>
            <a:lvl1pPr marL="363465">
              <a:defRPr sz="2999" smtClean="0">
                <a:solidFill>
                  <a:srgbClr val="005CB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13312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85662" y="3886200"/>
            <a:ext cx="6933089" cy="1752600"/>
          </a:xfrm>
        </p:spPr>
        <p:txBody>
          <a:bodyPr/>
          <a:lstStyle>
            <a:lvl1pPr marL="0" indent="0" algn="ctr">
              <a:buFontTx/>
              <a:buNone/>
              <a:defRPr smtClean="0"/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859269" y="1183901"/>
            <a:ext cx="5045322" cy="1016790"/>
            <a:chOff x="4860048" y="1183901"/>
            <a:chExt cx="5046130" cy="1016790"/>
          </a:xfrm>
        </p:grpSpPr>
        <p:pic>
          <p:nvPicPr>
            <p:cNvPr id="9" name="Picture 8" descr="\\UBSPROD.MSAD.UBS.NET\UserData\MUTHUSES\Home\Pictures\Picture2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039" t="18237" b="68844"/>
            <a:stretch/>
          </p:blipFill>
          <p:spPr bwMode="auto">
            <a:xfrm>
              <a:off x="4860048" y="1266986"/>
              <a:ext cx="5046130" cy="8855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0" name="Straight Connector 9"/>
            <p:cNvCxnSpPr/>
            <p:nvPr/>
          </p:nvCxnSpPr>
          <p:spPr bwMode="auto">
            <a:xfrm>
              <a:off x="5555542" y="1183901"/>
              <a:ext cx="4350636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3F548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" name="Straight Connector 10"/>
            <p:cNvCxnSpPr/>
            <p:nvPr/>
          </p:nvCxnSpPr>
          <p:spPr bwMode="auto">
            <a:xfrm>
              <a:off x="4860048" y="2200691"/>
              <a:ext cx="4350636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rgbClr val="3F5489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620843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221" y="274638"/>
            <a:ext cx="89139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221" y="1600201"/>
            <a:ext cx="89139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220" y="6356351"/>
            <a:ext cx="23110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D6DCE-423D-496A-8DFB-0049EE8A17A9}" type="datetimeFigureOut">
              <a:rPr lang="ru-RU" smtClean="0"/>
              <a:t>15.07.2018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008" y="6356351"/>
            <a:ext cx="31363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8163" y="6356351"/>
            <a:ext cx="23110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9E902F-1A9A-40BA-93F7-493BE3996E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8442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49" r:id="rId2"/>
    <p:sldLayoutId id="2147483661" r:id="rId3"/>
    <p:sldLayoutId id="2147483663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4" r:id="rId15"/>
    <p:sldLayoutId id="2147483665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notesSlide" Target="../notesSlides/notesSlide2.xml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notesSlide" Target="../notesSlides/notesSlide3.xml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5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347414" y="3614470"/>
            <a:ext cx="8759501" cy="738096"/>
          </a:xfrm>
        </p:spPr>
        <p:txBody>
          <a:bodyPr>
            <a:normAutofit fontScale="70000" lnSpcReduction="20000"/>
          </a:bodyPr>
          <a:lstStyle/>
          <a:p>
            <a:pPr algn="r">
              <a:spcBef>
                <a:spcPts val="0"/>
              </a:spcBef>
            </a:pPr>
            <a:r>
              <a:rPr lang="ru-RU" sz="3599" b="1" dirty="0"/>
              <a:t>РЕЗУЛЬТАТЫ ФИНАНСОВО-ХОЗЯЙСТВЕННОЙ ДЕЯТЕЛЬНОСТИ </a:t>
            </a:r>
            <a:r>
              <a:rPr lang="ru-RU" sz="3599" b="1" dirty="0" smtClean="0"/>
              <a:t>ПО ИТОГАМ 1–</a:t>
            </a:r>
            <a:r>
              <a:rPr lang="ru-RU" sz="3599" b="1" dirty="0" err="1" smtClean="0"/>
              <a:t>го</a:t>
            </a:r>
            <a:r>
              <a:rPr lang="ru-RU" sz="3599" b="1" dirty="0" smtClean="0"/>
              <a:t> полугодия 2018 </a:t>
            </a:r>
            <a:r>
              <a:rPr lang="ru-RU" sz="3599" b="1" dirty="0"/>
              <a:t>ГОДА</a:t>
            </a:r>
            <a:endParaRPr lang="en-US" sz="3599" b="1" dirty="0"/>
          </a:p>
        </p:txBody>
      </p:sp>
    </p:spTree>
    <p:extLst>
      <p:ext uri="{BB962C8B-B14F-4D97-AF65-F5344CB8AC3E}">
        <p14:creationId xmlns:p14="http://schemas.microsoft.com/office/powerpoint/2010/main" val="2914734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1"/>
          <p:cNvSpPr txBox="1">
            <a:spLocks/>
          </p:cNvSpPr>
          <p:nvPr/>
        </p:nvSpPr>
        <p:spPr>
          <a:xfrm>
            <a:off x="6896422" y="6525345"/>
            <a:ext cx="2133600" cy="212725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b="1" dirty="0"/>
          </a:p>
        </p:txBody>
      </p:sp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val="2407686403"/>
              </p:ext>
            </p:extLst>
          </p:nvPr>
        </p:nvGraphicFramePr>
        <p:xfrm>
          <a:off x="10064774" y="1674229"/>
          <a:ext cx="360040" cy="45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343694" y="3861048"/>
            <a:ext cx="9145015" cy="29965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wrap="none" lIns="0" tIns="0" rIns="0" bIns="0" anchor="ctr"/>
          <a:lstStyle>
            <a:defPPr>
              <a:defRPr lang="ru-RU"/>
            </a:defPPr>
            <a:lvl1pPr algn="ctr" defTabSz="931343" eaLnBrk="0" hangingPunct="0">
              <a:defRPr sz="1100" b="1">
                <a:solidFill>
                  <a:schemeClr val="bg1"/>
                </a:solidFill>
                <a:latin typeface="Arial" pitchFamily="34" charset="0"/>
                <a:cs typeface="Arabic Typesetting" pitchFamily="66" charset="-78"/>
              </a:defRPr>
            </a:lvl1pPr>
          </a:lstStyle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Комментарии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343695" y="4293096"/>
            <a:ext cx="4632884" cy="2400657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 algn="just"/>
            <a:r>
              <a:rPr lang="ru-RU" sz="1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изменений показателей </a:t>
            </a:r>
            <a:r>
              <a:rPr lang="ru-RU" sz="1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НС рост </a:t>
            </a:r>
            <a:r>
              <a:rPr lang="ru-RU" sz="10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</a:t>
            </a:r>
            <a:r>
              <a:rPr lang="ru-RU" sz="1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снижение</a:t>
            </a:r>
          </a:p>
          <a:p>
            <a:pPr lvl="0" algn="just"/>
            <a:r>
              <a:rPr lang="ru-RU" sz="10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Более 80% происшествий происходят по причине небезопасного поведения на рабочем месте. Для снижения травматизма в ТОО «ОТК» с 25.01.2017 года введены в действие «Правила поведенческого наблюдения по безопасности». </a:t>
            </a:r>
          </a:p>
          <a:p>
            <a:pPr algn="just"/>
            <a:endParaRPr lang="ru-RU" sz="10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045207" y="4293096"/>
            <a:ext cx="4443502" cy="2246769"/>
          </a:xfrm>
          <a:prstGeom prst="rect">
            <a:avLst/>
          </a:prstGeom>
          <a:ln w="19050">
            <a:solidFill>
              <a:schemeClr val="accent1">
                <a:lumMod val="75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 algn="just"/>
            <a:r>
              <a:rPr lang="ru-RU" sz="10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Предложения по снижению показателей по НС</a:t>
            </a:r>
          </a:p>
          <a:p>
            <a:pPr lvl="0" algn="just"/>
            <a:r>
              <a:rPr lang="ru-RU" sz="10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Вовлечение в вопросы безопасности линейного руководства. Внедрение и аудит корпоративных стандартов и программ (Оценка рисков; Отчетность; Оказание первой мед. помощи; ПНБ вождение</a:t>
            </a:r>
            <a:r>
              <a:rPr lang="ru-RU" sz="1000" b="1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invGray">
          <a:xfrm>
            <a:off x="36005" y="147287"/>
            <a:ext cx="9904412" cy="736482"/>
          </a:xfrm>
          <a:prstGeom prst="rect">
            <a:avLst/>
          </a:prstGeom>
          <a:solidFill>
            <a:srgbClr val="2F5C9D"/>
          </a:solidFill>
          <a:ln w="9525">
            <a:noFill/>
            <a:miter lim="800000"/>
            <a:headEnd/>
            <a:tailEnd/>
          </a:ln>
        </p:spPr>
        <p:txBody>
          <a:bodyPr vert="horz" wrap="square" lIns="91425" tIns="45713" rIns="91425" bIns="45713" numCol="1" anchor="ctr" anchorCtr="0" compatLnSpc="1">
            <a:prstTxWarp prst="textNoShape">
              <a:avLst/>
            </a:prstTxWarp>
            <a:noAutofit/>
          </a:bodyPr>
          <a:lstStyle>
            <a:lvl1pPr eaLnBrk="0" hangingPunct="0">
              <a:defRPr sz="24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0" hangingPunct="0">
              <a:defRPr sz="2400" b="1">
                <a:solidFill>
                  <a:schemeClr val="bg1"/>
                </a:solidFill>
              </a:defRPr>
            </a:lvl2pPr>
            <a:lvl3pPr eaLnBrk="0" hangingPunct="0">
              <a:defRPr sz="2400" b="1">
                <a:solidFill>
                  <a:schemeClr val="bg1"/>
                </a:solidFill>
              </a:defRPr>
            </a:lvl3pPr>
            <a:lvl4pPr eaLnBrk="0" hangingPunct="0">
              <a:defRPr sz="2400" b="1">
                <a:solidFill>
                  <a:schemeClr val="bg1"/>
                </a:solidFill>
              </a:defRPr>
            </a:lvl4pPr>
            <a:lvl5pPr eaLnBrk="0" hangingPunct="0">
              <a:defRPr sz="2400" b="1">
                <a:solidFill>
                  <a:schemeClr val="bg1"/>
                </a:solidFill>
              </a:defRPr>
            </a:lvl5pPr>
            <a:lvl6pPr marL="4572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6pPr>
            <a:lvl7pPr marL="9144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7pPr>
            <a:lvl8pPr marL="13716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8pPr>
            <a:lvl9pPr marL="18288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9pPr>
          </a:lstStyle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по несчастным случаям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28072"/>
              </p:ext>
            </p:extLst>
          </p:nvPr>
        </p:nvGraphicFramePr>
        <p:xfrm>
          <a:off x="775742" y="1026393"/>
          <a:ext cx="8352927" cy="2651385"/>
        </p:xfrm>
        <a:graphic>
          <a:graphicData uri="http://schemas.openxmlformats.org/drawingml/2006/table">
            <a:tbl>
              <a:tblPr/>
              <a:tblGrid>
                <a:gridCol w="677264"/>
                <a:gridCol w="2678704"/>
                <a:gridCol w="1756600"/>
                <a:gridCol w="1800200"/>
                <a:gridCol w="1440159"/>
              </a:tblGrid>
              <a:tr h="63003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760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Несчастные случаи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760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1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 2017 </a:t>
                      </a:r>
                      <a:r>
                        <a:rPr lang="ru-RU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760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1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 2018 </a:t>
                      </a:r>
                      <a:r>
                        <a:rPr lang="ru-RU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7609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err="1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</a:t>
                      </a:r>
                      <a:r>
                        <a:rPr lang="ru-RU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76092"/>
                    </a:solidFill>
                  </a:tcPr>
                </a:tc>
              </a:tr>
              <a:tr h="19358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н/с, в т.ч.: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8157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1.1.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несчастный случай, связанный с  производством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0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2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8157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1.2.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несчастный случай, не связанный с  производством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04759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происшествия связанные с производством легкой степени тяжести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r>
                        <a:rPr lang="ru-RU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545545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1.4.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ДТП относимое к несчастному случаю (с потерей трудоспособности со сроком более 1 дня)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1</a:t>
                      </a:r>
                      <a:r>
                        <a:rPr lang="ru-RU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81572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ДТП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-3</a:t>
                      </a:r>
                      <a:endParaRPr lang="ru-RU" sz="1000" b="0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062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1"/>
          <p:cNvSpPr txBox="1">
            <a:spLocks/>
          </p:cNvSpPr>
          <p:nvPr/>
        </p:nvSpPr>
        <p:spPr>
          <a:xfrm>
            <a:off x="6896422" y="6525345"/>
            <a:ext cx="2133600" cy="212725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b="1" dirty="0">
              <a:solidFill>
                <a:prstClr val="black"/>
              </a:solidFill>
            </a:endParaRPr>
          </a:p>
        </p:txBody>
      </p:sp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val="1784717504"/>
              </p:ext>
            </p:extLst>
          </p:nvPr>
        </p:nvGraphicFramePr>
        <p:xfrm>
          <a:off x="10064774" y="1674229"/>
          <a:ext cx="360040" cy="45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1" name="Rectangle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invGray">
          <a:xfrm>
            <a:off x="1" y="147287"/>
            <a:ext cx="9904412" cy="473401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25" tIns="45713" rIns="91425" bIns="45713" numCol="1" anchor="ctr" anchorCtr="0" compatLnSpc="1">
            <a:prstTxWarp prst="textNoShape">
              <a:avLst/>
            </a:prstTxWarp>
            <a:noAutofit/>
          </a:bodyPr>
          <a:lstStyle>
            <a:lvl1pPr eaLnBrk="0" hangingPunct="0">
              <a:defRPr sz="24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0" hangingPunct="0">
              <a:defRPr sz="2400" b="1">
                <a:solidFill>
                  <a:schemeClr val="bg1"/>
                </a:solidFill>
              </a:defRPr>
            </a:lvl2pPr>
            <a:lvl3pPr eaLnBrk="0" hangingPunct="0">
              <a:defRPr sz="2400" b="1">
                <a:solidFill>
                  <a:schemeClr val="bg1"/>
                </a:solidFill>
              </a:defRPr>
            </a:lvl3pPr>
            <a:lvl4pPr eaLnBrk="0" hangingPunct="0">
              <a:defRPr sz="2400" b="1">
                <a:solidFill>
                  <a:schemeClr val="bg1"/>
                </a:solidFill>
              </a:defRPr>
            </a:lvl4pPr>
            <a:lvl5pPr eaLnBrk="0" hangingPunct="0">
              <a:defRPr sz="2400" b="1">
                <a:solidFill>
                  <a:schemeClr val="bg1"/>
                </a:solidFill>
              </a:defRPr>
            </a:lvl5pPr>
            <a:lvl6pPr marL="4572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6pPr>
            <a:lvl7pPr marL="9144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7pPr>
            <a:lvl8pPr marL="13716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8pPr>
            <a:lvl9pPr marL="18288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9pPr>
          </a:lstStyle>
          <a:p>
            <a:pPr algn="ctr"/>
            <a:r>
              <a:rPr lang="ru-RU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поведенческих наблюдений по безопасности</a:t>
            </a:r>
            <a:endParaRPr lang="ru-RU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" name="Таблица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602810"/>
              </p:ext>
            </p:extLst>
          </p:nvPr>
        </p:nvGraphicFramePr>
        <p:xfrm>
          <a:off x="689988" y="909258"/>
          <a:ext cx="8340034" cy="767270"/>
        </p:xfrm>
        <a:graphic>
          <a:graphicData uri="http://schemas.openxmlformats.org/drawingml/2006/table">
            <a:tbl>
              <a:tblPr/>
              <a:tblGrid>
                <a:gridCol w="472858"/>
                <a:gridCol w="4699084"/>
                <a:gridCol w="1430751"/>
                <a:gridCol w="1737341"/>
              </a:tblGrid>
              <a:tr h="199021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r>
                        <a:rPr lang="ru-RU" sz="14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компании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 полугодие 2018 г.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99021">
                <a:tc vMerge="1">
                  <a:txBody>
                    <a:bodyPr/>
                    <a:lstStyle/>
                    <a:p>
                      <a:pPr algn="ctr" rtl="0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2150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ТОО «Ойл Транспорт Корпорейшэн»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758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1 066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6" name="Прямоугольник 25"/>
          <p:cNvSpPr/>
          <p:nvPr/>
        </p:nvSpPr>
        <p:spPr>
          <a:xfrm>
            <a:off x="703734" y="632259"/>
            <a:ext cx="771775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Количество</a:t>
            </a:r>
            <a:r>
              <a:rPr lang="ru-RU" sz="1200" b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 ПНБ</a:t>
            </a:r>
            <a:endParaRPr lang="ru-RU" sz="1200" b="1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4578394"/>
              </p:ext>
            </p:extLst>
          </p:nvPr>
        </p:nvGraphicFramePr>
        <p:xfrm>
          <a:off x="1063774" y="2060848"/>
          <a:ext cx="7704857" cy="3378637"/>
        </p:xfrm>
        <a:graphic>
          <a:graphicData uri="http://schemas.openxmlformats.org/drawingml/2006/table">
            <a:tbl>
              <a:tblPr firstRow="1" firstCol="1" bandRow="1"/>
              <a:tblGrid>
                <a:gridCol w="269985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2020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2020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4114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41146">
                  <a:extLst>
                    <a:ext uri="{9D8B030D-6E8A-4147-A177-3AD203B41FA5}">
                      <a16:colId xmlns:a16="http://schemas.microsoft.com/office/drawing/2014/main" xmlns="" val="3836496103"/>
                    </a:ext>
                  </a:extLst>
                </a:gridCol>
                <a:gridCol w="841146">
                  <a:extLst>
                    <a:ext uri="{9D8B030D-6E8A-4147-A177-3AD203B41FA5}">
                      <a16:colId xmlns:a16="http://schemas.microsoft.com/office/drawing/2014/main" xmlns="" val="4050446705"/>
                    </a:ext>
                  </a:extLst>
                </a:gridCol>
                <a:gridCol w="841146">
                  <a:extLst>
                    <a:ext uri="{9D8B030D-6E8A-4147-A177-3AD203B41FA5}">
                      <a16:colId xmlns:a16="http://schemas.microsoft.com/office/drawing/2014/main" xmlns="" val="1450123272"/>
                    </a:ext>
                  </a:extLst>
                </a:gridCol>
              </a:tblGrid>
              <a:tr h="1652216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 2018 </a:t>
                      </a:r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Январь</a:t>
                      </a:r>
                    </a:p>
                  </a:txBody>
                  <a:tcPr marL="8549" marR="8549" marT="8549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Февраль</a:t>
                      </a:r>
                    </a:p>
                  </a:txBody>
                  <a:tcPr marL="8549" marR="8549" marT="8549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Март</a:t>
                      </a:r>
                    </a:p>
                  </a:txBody>
                  <a:tcPr marL="8549" marR="8549" marT="8549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Апрель</a:t>
                      </a:r>
                      <a:endParaRPr lang="ru-RU" sz="12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Май</a:t>
                      </a:r>
                      <a:endParaRPr lang="ru-RU" sz="12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Июнь</a:t>
                      </a:r>
                      <a:endParaRPr lang="ru-RU" sz="12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vert="vert27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080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Плановое кол-во ПНБ, проводимых АУП</a:t>
                      </a: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5202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Плановое кол-во ПНБ, проводимых структурными подразделениями</a:t>
                      </a: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06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исполненных ПНБ по факту АУП</a:t>
                      </a: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k-KZ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5202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Кол-во исполненных ПНБ по факту  структурными подразделениями</a:t>
                      </a: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549" marR="8549" marT="85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k-KZ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325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dirty="0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1828507" y="1900257"/>
            <a:ext cx="7689674" cy="800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 anchor="t">
            <a:spAutoFit/>
          </a:bodyPr>
          <a:lstStyle/>
          <a:p>
            <a:pPr marL="171416" indent="-171416" algn="just" defTabSz="965007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10000"/>
                </a:schemeClr>
              </a:buClr>
              <a:buSzPct val="150000"/>
              <a:buFont typeface="Wingdings" pitchFamily="2" charset="2"/>
              <a:buChar char="ü"/>
            </a:pP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Передано ЖУТТ в ДУ</a:t>
            </a:r>
          </a:p>
          <a:p>
            <a:pPr marL="171416" indent="-171416" algn="just" defTabSz="965007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10000"/>
                </a:schemeClr>
              </a:buClr>
              <a:buSzPct val="150000"/>
              <a:buFont typeface="Wingdings" pitchFamily="2" charset="2"/>
              <a:buChar char="ü"/>
            </a:pPr>
            <a:endParaRPr lang="ru-RU" sz="1000" dirty="0" smtClean="0"/>
          </a:p>
          <a:p>
            <a:pPr marL="171416" indent="-171416" algn="just" defTabSz="965007"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10000"/>
                </a:schemeClr>
              </a:buClr>
              <a:buSzPct val="150000"/>
              <a:buFont typeface="Wingdings" pitchFamily="2" charset="2"/>
              <a:buChar char="ü"/>
            </a:pPr>
            <a:endParaRPr lang="ru-RU" sz="1000" dirty="0"/>
          </a:p>
        </p:txBody>
      </p:sp>
      <p:sp>
        <p:nvSpPr>
          <p:cNvPr id="3" name="Rectangle 2"/>
          <p:cNvSpPr/>
          <p:nvPr>
            <p:custDataLst>
              <p:tags r:id="rId1"/>
            </p:custDataLst>
          </p:nvPr>
        </p:nvSpPr>
        <p:spPr bwMode="auto">
          <a:xfrm>
            <a:off x="476173" y="1819532"/>
            <a:ext cx="1228527" cy="4199852"/>
          </a:xfrm>
          <a:prstGeom prst="rect">
            <a:avLst/>
          </a:prstGeom>
          <a:solidFill>
            <a:srgbClr val="2F5C9D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36570" tIns="36570" rIns="36570" bIns="36570" numCol="1" rtlCol="0" anchor="ctr" anchorCtr="0" compatLnSpc="1">
            <a:prstTxWarp prst="textNoShape">
              <a:avLst/>
            </a:prstTxWarp>
          </a:bodyPr>
          <a:lstStyle/>
          <a:p>
            <a:pPr algn="ctr" defTabSz="914217" fontAlgn="base">
              <a:spcBef>
                <a:spcPct val="0"/>
              </a:spcBef>
              <a:spcAft>
                <a:spcPct val="0"/>
              </a:spcAft>
            </a:pPr>
            <a:r>
              <a:rPr lang="ru-RU" sz="1150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–е полугодие 2018 год</a:t>
            </a:r>
            <a:endParaRPr lang="en-GB" sz="115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Straight Connector 12"/>
          <p:cNvCxnSpPr/>
          <p:nvPr/>
        </p:nvCxnSpPr>
        <p:spPr bwMode="auto">
          <a:xfrm>
            <a:off x="394696" y="1650565"/>
            <a:ext cx="912348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Straight Connector 15"/>
          <p:cNvCxnSpPr/>
          <p:nvPr/>
        </p:nvCxnSpPr>
        <p:spPr bwMode="auto">
          <a:xfrm>
            <a:off x="406017" y="6208717"/>
            <a:ext cx="9123486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Rectangle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invGray">
          <a:xfrm>
            <a:off x="15554" y="477897"/>
            <a:ext cx="9904412" cy="736482"/>
          </a:xfrm>
          <a:prstGeom prst="rect">
            <a:avLst/>
          </a:prstGeom>
          <a:solidFill>
            <a:srgbClr val="2F5C9D"/>
          </a:solidFill>
          <a:ln w="9525">
            <a:noFill/>
            <a:miter lim="800000"/>
            <a:headEnd/>
            <a:tailEnd/>
          </a:ln>
        </p:spPr>
        <p:txBody>
          <a:bodyPr vert="horz" wrap="square" lIns="91425" tIns="45713" rIns="91425" bIns="45713" numCol="1" anchor="ctr" anchorCtr="0" compatLnSpc="1">
            <a:prstTxWarp prst="textNoShape">
              <a:avLst/>
            </a:prstTxWarp>
            <a:normAutofit/>
          </a:bodyPr>
          <a:lstStyle>
            <a:lvl1pPr eaLnBrk="0" hangingPunct="0">
              <a:defRPr sz="24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0" hangingPunct="0">
              <a:defRPr sz="2400" b="1">
                <a:solidFill>
                  <a:schemeClr val="bg1"/>
                </a:solidFill>
              </a:defRPr>
            </a:lvl2pPr>
            <a:lvl3pPr eaLnBrk="0" hangingPunct="0">
              <a:defRPr sz="2400" b="1">
                <a:solidFill>
                  <a:schemeClr val="bg1"/>
                </a:solidFill>
              </a:defRPr>
            </a:lvl3pPr>
            <a:lvl4pPr eaLnBrk="0" hangingPunct="0">
              <a:defRPr sz="2400" b="1">
                <a:solidFill>
                  <a:schemeClr val="bg1"/>
                </a:solidFill>
              </a:defRPr>
            </a:lvl4pPr>
            <a:lvl5pPr eaLnBrk="0" hangingPunct="0">
              <a:defRPr sz="2400" b="1">
                <a:solidFill>
                  <a:schemeClr val="bg1"/>
                </a:solidFill>
              </a:defRPr>
            </a:lvl5pPr>
            <a:lvl6pPr marL="4572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6pPr>
            <a:lvl7pPr marL="9144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7pPr>
            <a:lvl8pPr marL="13716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8pPr>
            <a:lvl9pPr marL="18288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9pPr>
          </a:lstStyle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события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1-го полугодия 2018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088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invGray">
          <a:xfrm>
            <a:off x="-1" y="168798"/>
            <a:ext cx="9904413" cy="736482"/>
          </a:xfrm>
          <a:prstGeom prst="rect">
            <a:avLst/>
          </a:prstGeom>
          <a:solidFill>
            <a:srgbClr val="2F5C9D"/>
          </a:solidFill>
          <a:ln w="9525">
            <a:noFill/>
            <a:miter lim="800000"/>
            <a:headEnd/>
            <a:tailEnd/>
          </a:ln>
        </p:spPr>
        <p:txBody>
          <a:bodyPr vert="horz" wrap="square" lIns="91425" tIns="45713" rIns="91425" bIns="45713" numCol="1" anchor="ctr" anchorCtr="0" compatLnSpc="1">
            <a:prstTxWarp prst="textNoShape">
              <a:avLst/>
            </a:prstTxWarp>
            <a:normAutofit/>
          </a:bodyPr>
          <a:lstStyle>
            <a:lvl1pPr eaLnBrk="0" hangingPunct="0">
              <a:defRPr sz="24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0" hangingPunct="0">
              <a:defRPr sz="2400" b="1">
                <a:solidFill>
                  <a:schemeClr val="bg1"/>
                </a:solidFill>
              </a:defRPr>
            </a:lvl2pPr>
            <a:lvl3pPr eaLnBrk="0" hangingPunct="0">
              <a:defRPr sz="2400" b="1">
                <a:solidFill>
                  <a:schemeClr val="bg1"/>
                </a:solidFill>
              </a:defRPr>
            </a:lvl3pPr>
            <a:lvl4pPr eaLnBrk="0" hangingPunct="0">
              <a:defRPr sz="2400" b="1">
                <a:solidFill>
                  <a:schemeClr val="bg1"/>
                </a:solidFill>
              </a:defRPr>
            </a:lvl4pPr>
            <a:lvl5pPr eaLnBrk="0" hangingPunct="0">
              <a:defRPr sz="2400" b="1">
                <a:solidFill>
                  <a:schemeClr val="bg1"/>
                </a:solidFill>
              </a:defRPr>
            </a:lvl5pPr>
            <a:lvl6pPr marL="4572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6pPr>
            <a:lvl7pPr marL="9144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7pPr>
            <a:lvl8pPr marL="13716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8pPr>
            <a:lvl9pPr marL="18288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FFFFFF"/>
                </a:solidFill>
              </a:rPr>
              <a:t>Производственная программа ТОО «Ойл Транспорт Корпорейшэн»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8" name="TextBox 9"/>
          <p:cNvSpPr txBox="1"/>
          <p:nvPr/>
        </p:nvSpPr>
        <p:spPr>
          <a:xfrm>
            <a:off x="6372670" y="1543360"/>
            <a:ext cx="1758005" cy="282809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900" b="1" dirty="0">
              <a:solidFill>
                <a:srgbClr val="2F5C9D"/>
              </a:solidFill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6372669" y="3716219"/>
            <a:ext cx="2392077" cy="30475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900" b="1" dirty="0">
              <a:solidFill>
                <a:srgbClr val="2F5C9D"/>
              </a:solidFill>
            </a:endParaRPr>
          </a:p>
        </p:txBody>
      </p:sp>
      <p:graphicFrame>
        <p:nvGraphicFramePr>
          <p:cNvPr id="15" name="Диаграмма 1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80422814"/>
              </p:ext>
            </p:extLst>
          </p:nvPr>
        </p:nvGraphicFramePr>
        <p:xfrm>
          <a:off x="6095023" y="3868594"/>
          <a:ext cx="3809389" cy="20399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956131"/>
              </p:ext>
            </p:extLst>
          </p:nvPr>
        </p:nvGraphicFramePr>
        <p:xfrm>
          <a:off x="415702" y="1654924"/>
          <a:ext cx="8856984" cy="3779428"/>
        </p:xfrm>
        <a:graphic>
          <a:graphicData uri="http://schemas.openxmlformats.org/drawingml/2006/table">
            <a:tbl>
              <a:tblPr/>
              <a:tblGrid>
                <a:gridCol w="3555491"/>
                <a:gridCol w="925154"/>
                <a:gridCol w="1251678"/>
                <a:gridCol w="1251678"/>
                <a:gridCol w="911549"/>
                <a:gridCol w="961434"/>
              </a:tblGrid>
              <a:tr h="35301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(машино-часы)</a:t>
                      </a:r>
                      <a:endParaRPr lang="ru-RU" sz="12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 2018 </a:t>
                      </a:r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 2017 </a:t>
                      </a:r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 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530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плану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факту </a:t>
                      </a:r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1-е  полугодие </a:t>
                      </a:r>
                      <a:r>
                        <a:rPr lang="ru-RU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2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507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987 332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1 040 537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1 170 761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35301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АО "Мангистаумунайгаз"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667 705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680 262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689 501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35301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Нефтесервисные компаний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319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360 143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461 299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878%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35301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ТОО «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Oil Services Company»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200 501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227 858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252 204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37507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ТОО «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Oil Construction Company»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109 562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117 838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156 329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35301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ТОО «Мангистауэнергомунай»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5 423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12 724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23 289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35301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ТОО «Мунайтелеком»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4 009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1 723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29 477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35301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Сторонние организации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10 137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2172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invGray">
          <a:xfrm>
            <a:off x="-1" y="168798"/>
            <a:ext cx="9904413" cy="736482"/>
          </a:xfrm>
          <a:prstGeom prst="rect">
            <a:avLst/>
          </a:prstGeom>
          <a:solidFill>
            <a:srgbClr val="2F5C9D"/>
          </a:solidFill>
          <a:ln w="9525">
            <a:noFill/>
            <a:miter lim="800000"/>
            <a:headEnd/>
            <a:tailEnd/>
          </a:ln>
        </p:spPr>
        <p:txBody>
          <a:bodyPr vert="horz" wrap="square" lIns="91425" tIns="45713" rIns="91425" bIns="45713" numCol="1" anchor="ctr" anchorCtr="0" compatLnSpc="1">
            <a:prstTxWarp prst="textNoShape">
              <a:avLst/>
            </a:prstTxWarp>
            <a:normAutofit/>
          </a:bodyPr>
          <a:lstStyle>
            <a:lvl1pPr eaLnBrk="0" hangingPunct="0">
              <a:defRPr sz="24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eaLnBrk="0" hangingPunct="0">
              <a:defRPr sz="2400" b="1">
                <a:solidFill>
                  <a:schemeClr val="bg1"/>
                </a:solidFill>
              </a:defRPr>
            </a:lvl2pPr>
            <a:lvl3pPr eaLnBrk="0" hangingPunct="0">
              <a:defRPr sz="2400" b="1">
                <a:solidFill>
                  <a:schemeClr val="bg1"/>
                </a:solidFill>
              </a:defRPr>
            </a:lvl3pPr>
            <a:lvl4pPr eaLnBrk="0" hangingPunct="0">
              <a:defRPr sz="2400" b="1">
                <a:solidFill>
                  <a:schemeClr val="bg1"/>
                </a:solidFill>
              </a:defRPr>
            </a:lvl4pPr>
            <a:lvl5pPr eaLnBrk="0" hangingPunct="0">
              <a:defRPr sz="2400" b="1">
                <a:solidFill>
                  <a:schemeClr val="bg1"/>
                </a:solidFill>
              </a:defRPr>
            </a:lvl5pPr>
            <a:lvl6pPr marL="4572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6pPr>
            <a:lvl7pPr marL="9144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7pPr>
            <a:lvl8pPr marL="13716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8pPr>
            <a:lvl9pPr marL="1828800" algn="r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bg1"/>
                </a:solidFill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доходной части ТОО «</a:t>
            </a:r>
            <a:r>
              <a:rPr lang="kk-KZ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Ойл Транспорт Корпорейшэн</a:t>
            </a:r>
            <a:r>
              <a:rPr 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en-GB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6372669" y="3716219"/>
            <a:ext cx="2392077" cy="30475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900" b="1" dirty="0">
              <a:solidFill>
                <a:srgbClr val="2F5C9D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2205014"/>
              </p:ext>
            </p:extLst>
          </p:nvPr>
        </p:nvGraphicFramePr>
        <p:xfrm>
          <a:off x="343694" y="1628800"/>
          <a:ext cx="9073009" cy="3972564"/>
        </p:xfrm>
        <a:graphic>
          <a:graphicData uri="http://schemas.openxmlformats.org/drawingml/2006/table">
            <a:tbl>
              <a:tblPr/>
              <a:tblGrid>
                <a:gridCol w="2661415"/>
                <a:gridCol w="1330708"/>
                <a:gridCol w="1330708"/>
                <a:gridCol w="1209735"/>
                <a:gridCol w="1330708"/>
                <a:gridCol w="1209735"/>
              </a:tblGrid>
              <a:tr h="392352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(тыс.тенге)</a:t>
                      </a:r>
                      <a:endParaRPr lang="ru-RU" sz="12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полугодие 2018 </a:t>
                      </a:r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</a:t>
                      </a:r>
                      <a:endParaRPr lang="ru-RU" sz="12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полугодие 2017 </a:t>
                      </a:r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 к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9235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плану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факту  за 1 полугодие 2017</a:t>
                      </a:r>
                      <a:endParaRPr lang="ru-RU" sz="12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1687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5 575 320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5 777 803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6 330 754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39235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АО "Мангистаумунайгаз"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3 918 656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4 063 962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4 046 718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39235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Нефтесервисные компаний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1 655 162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1 712 338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2 215 776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39235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ТОО «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Oil Services Company»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1 007 785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1 108 157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1 236 243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41687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ТОО «</a:t>
                      </a:r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Oil Construction Company»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602 125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534 489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833 966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39235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ТОО «Мангистауэнергомунай»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28 793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61 429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213%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77 401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39235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ТОО «Мунайтелеком»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16 459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8 263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68 166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39235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Сторонние организации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1 503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1 503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2 215 776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0%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269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194600"/>
            <a:ext cx="9904413" cy="736482"/>
          </a:xfrm>
          <a:solidFill>
            <a:srgbClr val="2F5C9D"/>
          </a:solidFill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Отчет о прибылях и убытках ТОО «Ойл Транспорт Корпорейшэн»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08B4FE-5AC1-4A1E-89FE-74BFB65EDA18}" type="slidenum">
              <a:rPr smtClean="0">
                <a:solidFill>
                  <a:srgbClr val="FFFFFF"/>
                </a:solidFill>
              </a:rPr>
              <a:pPr>
                <a:defRPr/>
              </a:pPr>
              <a:t>7</a:t>
            </a:fld>
            <a:endParaRPr dirty="0">
              <a:solidFill>
                <a:srgbClr val="FFFFFF"/>
              </a:solidFill>
            </a:endParaRPr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 bwMode="gray">
          <a:xfrm>
            <a:off x="403161" y="1649731"/>
            <a:ext cx="1709465" cy="145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noAutofit/>
          </a:bodyPr>
          <a:lstStyle>
            <a:lvl1pPr marL="180975" indent="-1809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Char char="•"/>
              <a:defRPr>
                <a:solidFill>
                  <a:srgbClr val="004685"/>
                </a:solidFill>
                <a:latin typeface="+mn-lt"/>
                <a:ea typeface="+mn-ea"/>
                <a:cs typeface="+mn-cs"/>
              </a:defRPr>
            </a:lvl1pPr>
            <a:lvl2pPr marL="342900" indent="-1603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Char char="•"/>
              <a:defRPr sz="1400">
                <a:solidFill>
                  <a:srgbClr val="777777"/>
                </a:solidFill>
                <a:latin typeface="+mn-lt"/>
              </a:defRPr>
            </a:lvl2pPr>
            <a:lvl3pPr marL="503238" indent="-158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Char char="•"/>
              <a:defRPr sz="1400">
                <a:solidFill>
                  <a:srgbClr val="777777"/>
                </a:solidFill>
                <a:latin typeface="+mn-lt"/>
              </a:defRPr>
            </a:lvl3pPr>
            <a:lvl4pPr marL="685800" indent="-180975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Char char="•"/>
              <a:defRPr sz="1400">
                <a:solidFill>
                  <a:srgbClr val="777777"/>
                </a:solidFill>
                <a:latin typeface="+mn-lt"/>
              </a:defRPr>
            </a:lvl4pPr>
            <a:lvl5pPr marL="860425" indent="-17303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Char char="•"/>
              <a:defRPr sz="1400">
                <a:solidFill>
                  <a:srgbClr val="777777"/>
                </a:solidFill>
                <a:latin typeface="+mn-lt"/>
              </a:defRPr>
            </a:lvl5pPr>
            <a:lvl6pPr marL="1317625" indent="-173038" algn="l" rtl="0" fontAlgn="base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Char char="•"/>
              <a:defRPr sz="1400">
                <a:solidFill>
                  <a:srgbClr val="777777"/>
                </a:solidFill>
                <a:latin typeface="+mn-lt"/>
              </a:defRPr>
            </a:lvl6pPr>
            <a:lvl7pPr marL="1774825" indent="-173038" algn="l" rtl="0" fontAlgn="base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Char char="•"/>
              <a:defRPr sz="1400">
                <a:solidFill>
                  <a:srgbClr val="777777"/>
                </a:solidFill>
                <a:latin typeface="+mn-lt"/>
              </a:defRPr>
            </a:lvl7pPr>
            <a:lvl8pPr marL="2232025" indent="-173038" algn="l" rtl="0" fontAlgn="base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Char char="•"/>
              <a:defRPr sz="1400">
                <a:solidFill>
                  <a:srgbClr val="777777"/>
                </a:solidFill>
                <a:latin typeface="+mn-lt"/>
              </a:defRPr>
            </a:lvl8pPr>
            <a:lvl9pPr marL="2689225" indent="-173038" algn="l" rtl="0" fontAlgn="base"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Char char="•"/>
              <a:defRPr sz="1400">
                <a:solidFill>
                  <a:srgbClr val="777777"/>
                </a:solidFill>
                <a:latin typeface="+mn-lt"/>
              </a:defRPr>
            </a:lvl9pPr>
          </a:lstStyle>
          <a:p>
            <a:pPr marL="0" indent="0" eaLnBrk="1" hangingPunct="1">
              <a:buNone/>
            </a:pPr>
            <a:endParaRPr lang="en-US" b="1" kern="0" dirty="0">
              <a:solidFill>
                <a:schemeClr val="hlin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8108911" y="1649732"/>
            <a:ext cx="1171151" cy="4486136"/>
          </a:xfrm>
          <a:prstGeom prst="rect">
            <a:avLst/>
          </a:prstGeom>
          <a:noFill/>
          <a:ln w="12700" cap="flat" cmpd="sng" algn="ctr">
            <a:solidFill>
              <a:schemeClr val="bg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45713" tIns="45713" rIns="45713" bIns="45713" numCol="1" rtlCol="0" anchor="ctr" anchorCtr="0" compatLnSpc="1">
            <a:prstTxWarp prst="textNoShape">
              <a:avLst/>
            </a:prstTxWarp>
          </a:bodyPr>
          <a:lstStyle/>
          <a:p>
            <a:pPr algn="ctr" defTabSz="914217" fontAlgn="base">
              <a:spcBef>
                <a:spcPct val="0"/>
              </a:spcBef>
              <a:spcAft>
                <a:spcPct val="0"/>
              </a:spcAft>
            </a:pPr>
            <a:endParaRPr lang="ru-RU" sz="1200">
              <a:latin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6165375"/>
              </p:ext>
            </p:extLst>
          </p:nvPr>
        </p:nvGraphicFramePr>
        <p:xfrm>
          <a:off x="631725" y="1159785"/>
          <a:ext cx="8928992" cy="5027949"/>
        </p:xfrm>
        <a:graphic>
          <a:graphicData uri="http://schemas.openxmlformats.org/drawingml/2006/table">
            <a:tbl>
              <a:tblPr/>
              <a:tblGrid>
                <a:gridCol w="3234902"/>
                <a:gridCol w="1193298"/>
                <a:gridCol w="1161495"/>
                <a:gridCol w="1061662"/>
                <a:gridCol w="1116141"/>
                <a:gridCol w="1161494"/>
              </a:tblGrid>
              <a:tr h="360040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 (</a:t>
                      </a:r>
                      <a:r>
                        <a:rPr lang="ru-RU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тыс.тенге</a:t>
                      </a:r>
                      <a:r>
                        <a:rPr lang="ru-RU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1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 2018 </a:t>
                      </a:r>
                      <a:r>
                        <a:rPr lang="ru-RU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1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 2017 год</a:t>
                      </a:r>
                      <a:endParaRPr lang="ru-RU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1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</a:t>
                      </a:r>
                      <a:r>
                        <a:rPr lang="ru-RU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6748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плану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r>
                        <a:rPr lang="ru-RU" sz="11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факту за 1-е</a:t>
                      </a:r>
                      <a:r>
                        <a:rPr lang="ru-RU" sz="11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</a:t>
                      </a:r>
                      <a:r>
                        <a:rPr lang="ru-RU" sz="11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ru-RU" sz="11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6748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 от реализации работ и услуг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5 894 146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5 778 044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6 332 878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553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Себестоимость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22 489 869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635 382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11 510 584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553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Валовый доход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-16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595 723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857 338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-5 177 706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553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Общие и административные расходы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389 592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014 871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544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729 271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825%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553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по реализации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553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Операционная прибыль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16 985 315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-8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872 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-5 906 977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32341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Финансовые доходы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12 542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             </a:t>
                      </a:r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412 734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553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финансирование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158 587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764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              </a:t>
                      </a:r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267 439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553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доходы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1 184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140 560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872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         </a:t>
                      </a:r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72 147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32341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расходы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320 495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506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           </a:t>
                      </a:r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2 526 936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553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в доходах/(убытках) СКО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553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Доход/(убыток) от прекращаемой деятельности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2553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Доход/(Убыток) до налогообложения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-17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143 306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185 366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             </a:t>
                      </a:r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8 216 471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553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КПН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               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881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1 991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32341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Неконтрольная доля участия в итоговом чистом доходе/(убытке)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553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Чистый доход/(убыток)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17 143 306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 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187 247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fontAlgn="ctr" latinLnBrk="0" hangingPunct="1"/>
                      <a:r>
                        <a:rPr lang="ru-RU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            </a:t>
                      </a:r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8 218 462 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112%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021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  <p:custDataLst>
              <p:tags r:id="rId2"/>
            </p:custDataLst>
          </p:nvPr>
        </p:nvSpPr>
        <p:spPr>
          <a:xfrm>
            <a:off x="-1" y="198053"/>
            <a:ext cx="9904413" cy="736482"/>
          </a:xfrm>
          <a:solidFill>
            <a:srgbClr val="2F5C9D"/>
          </a:solidFill>
          <a:ln w="9525">
            <a:noFill/>
            <a:miter lim="800000"/>
            <a:headEnd/>
            <a:tailEnd/>
          </a:ln>
        </p:spPr>
        <p:txBody>
          <a:bodyPr vert="horz" wrap="square" lIns="91425" tIns="45713" rIns="91425" bIns="45713" numCol="1" rtlCol="0" anchor="ctr" anchorCtr="0" compatLnSpc="1">
            <a:prstTxWarp prst="textNoShape">
              <a:avLst/>
            </a:prstTxWarp>
            <a:norm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Капитальные 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затраты</a:t>
            </a:r>
            <a:endParaRPr lang="en-GB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 bwMode="auto">
          <a:xfrm rot="1601485">
            <a:off x="7780162" y="1755337"/>
            <a:ext cx="445607" cy="238921"/>
          </a:xfrm>
          <a:prstGeom prst="rect">
            <a:avLst/>
          </a:prstGeom>
          <a:noFill/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5713" tIns="45713" rIns="45713" bIns="45713" numCol="1" rtlCol="0" anchor="ctr" anchorCtr="0" compatLnSpc="1">
            <a:prstTxWarp prst="textNoShape">
              <a:avLst/>
            </a:prstTxWarp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900" b="1" dirty="0">
              <a:solidFill>
                <a:srgbClr val="C00000"/>
              </a:solidFill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 bwMode="auto">
          <a:xfrm>
            <a:off x="6351414" y="2507812"/>
            <a:ext cx="445607" cy="238921"/>
          </a:xfrm>
          <a:prstGeom prst="rect">
            <a:avLst/>
          </a:prstGeom>
          <a:noFill/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5713" tIns="45713" rIns="45713" bIns="45713" numCol="1" rtlCol="0" anchor="ctr" anchorCtr="0" compatLnSpc="1">
            <a:prstTxWarp prst="textNoShape">
              <a:avLst/>
            </a:prstTxWarp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900" b="1" dirty="0">
              <a:solidFill>
                <a:sysClr val="windowText" lastClr="000000"/>
              </a:solidFill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 bwMode="auto">
          <a:xfrm>
            <a:off x="8084964" y="1964887"/>
            <a:ext cx="445607" cy="238921"/>
          </a:xfrm>
          <a:prstGeom prst="rect">
            <a:avLst/>
          </a:prstGeom>
          <a:noFill/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5713" tIns="45713" rIns="45713" bIns="45713" numCol="1" rtlCol="0" anchor="ctr" anchorCtr="0" compatLnSpc="1">
            <a:prstTxWarp prst="textNoShape">
              <a:avLst/>
            </a:prstTxWarp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900" b="1" dirty="0">
              <a:solidFill>
                <a:sysClr val="windowText" lastClr="000000"/>
              </a:solidFill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3441208"/>
              </p:ext>
            </p:extLst>
          </p:nvPr>
        </p:nvGraphicFramePr>
        <p:xfrm>
          <a:off x="888852" y="1472233"/>
          <a:ext cx="8383834" cy="2244800"/>
        </p:xfrm>
        <a:graphic>
          <a:graphicData uri="http://schemas.openxmlformats.org/drawingml/2006/table">
            <a:tbl>
              <a:tblPr/>
              <a:tblGrid>
                <a:gridCol w="2602515"/>
                <a:gridCol w="1152128"/>
                <a:gridCol w="1080120"/>
                <a:gridCol w="1080120"/>
                <a:gridCol w="1100799"/>
                <a:gridCol w="1368152"/>
              </a:tblGrid>
              <a:tr h="349177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(тыс.тенге)</a:t>
                      </a:r>
                      <a:endParaRPr lang="ru-RU" sz="12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 2018 </a:t>
                      </a:r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исп. к плану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 2017 </a:t>
                      </a:r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исп.к</a:t>
                      </a:r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факту за 1 –е полугодие 2017</a:t>
                      </a:r>
                      <a:endParaRPr lang="ru-RU" sz="12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491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917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Капитальные затраты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52 543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281 750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536%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2 593 147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69835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Поддержание в рабочем состоянии производственных активов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52 158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281 750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540%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2 549 234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9891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(адм. характера)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43 913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4328178"/>
              </p:ext>
            </p:extLst>
          </p:nvPr>
        </p:nvGraphicFramePr>
        <p:xfrm>
          <a:off x="847749" y="4221087"/>
          <a:ext cx="7992889" cy="1898305"/>
        </p:xfrm>
        <a:graphic>
          <a:graphicData uri="http://schemas.openxmlformats.org/drawingml/2006/table">
            <a:tbl>
              <a:tblPr/>
              <a:tblGrid>
                <a:gridCol w="2664297"/>
                <a:gridCol w="2232248"/>
                <a:gridCol w="3096344"/>
              </a:tblGrid>
              <a:tr h="52387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Hyundai County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37 714 284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Переходящие КВЛ,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п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риобретены 2 ед.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81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КАМАЗ-65115-773081-42 АКНС-10 автоцистерна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81 000 000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Переходящие КВЛ, приобретены 3 ед.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814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Мусоровоз на базе Камаз-65115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23 035 714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Переходящие КВЛ, приобретены 1 ед.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8145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Hyundai Universe Space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автобус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140 000 000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Переходящие КВЛ, приобретены 2 ед.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0" i="0" u="none" strike="noStrike" dirty="0" smtClean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78148" y="3717032"/>
            <a:ext cx="17666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Пояснения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68767" y="3809365"/>
            <a:ext cx="8883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млн. тенге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00478" y="1195234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тыс. тенге</a:t>
            </a:r>
            <a:endParaRPr lang="ru-RU" sz="1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1730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1"/>
          <p:cNvSpPr txBox="1">
            <a:spLocks/>
          </p:cNvSpPr>
          <p:nvPr/>
        </p:nvSpPr>
        <p:spPr>
          <a:xfrm>
            <a:off x="6896422" y="6525345"/>
            <a:ext cx="2133600" cy="212725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b="1" dirty="0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04905" y="4594387"/>
            <a:ext cx="25202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i="1" dirty="0" smtClean="0"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800" i="1" dirty="0">
              <a:solidFill>
                <a:srgbClr val="1F49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9" name="Title 1"/>
          <p:cNvSpPr txBox="1">
            <a:spLocks/>
          </p:cNvSpPr>
          <p:nvPr/>
        </p:nvSpPr>
        <p:spPr>
          <a:xfrm>
            <a:off x="153989" y="236597"/>
            <a:ext cx="9694762" cy="736482"/>
          </a:xfrm>
          <a:prstGeom prst="rect">
            <a:avLst/>
          </a:prstGeom>
          <a:solidFill>
            <a:srgbClr val="2F5C9D"/>
          </a:solidFill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по численности ТОО «Ойл Транспорт Корпорейшэн»</a:t>
            </a:r>
            <a:endParaRPr lang="en-US" sz="20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531054"/>
              </p:ext>
            </p:extLst>
          </p:nvPr>
        </p:nvGraphicFramePr>
        <p:xfrm>
          <a:off x="487710" y="1268762"/>
          <a:ext cx="8712970" cy="4536504"/>
        </p:xfrm>
        <a:graphic>
          <a:graphicData uri="http://schemas.openxmlformats.org/drawingml/2006/table">
            <a:tbl>
              <a:tblPr/>
              <a:tblGrid>
                <a:gridCol w="1224136"/>
                <a:gridCol w="792088"/>
                <a:gridCol w="1234309"/>
                <a:gridCol w="1015552"/>
                <a:gridCol w="1015552"/>
                <a:gridCol w="1015552"/>
                <a:gridCol w="1015552"/>
                <a:gridCol w="1400229"/>
              </a:tblGrid>
              <a:tr h="51330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Ед. изм.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30.06.2017 год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30.06.2018 </a:t>
                      </a:r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</a:t>
                      </a:r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плану 1 полугодия 2018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</a:t>
                      </a:r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факту 1 полугодия 2017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Штатная численность на 01.01.2018 год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439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393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всего*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2 383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54" marR="8754" marT="8754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1 467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1 155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-312</a:t>
                      </a:r>
                      <a:endParaRPr lang="ru-RU" sz="11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-1 228</a:t>
                      </a:r>
                      <a:endParaRPr lang="ru-RU" sz="11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1 783 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4393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АУП 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54" marR="8754" marT="8754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17</a:t>
                      </a:r>
                      <a:endParaRPr lang="ru-RU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-32</a:t>
                      </a:r>
                      <a:endParaRPr lang="ru-RU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54 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44393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Численность ПП 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2 285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754" marR="8754" marT="8754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1438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1 109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-329</a:t>
                      </a:r>
                      <a:endParaRPr lang="ru-RU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-1 176</a:t>
                      </a:r>
                      <a:endParaRPr lang="ru-RU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1 729 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91336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Ед. изм.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1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 2017 </a:t>
                      </a:r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1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 2018 </a:t>
                      </a:r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</a:t>
                      </a:r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r>
                        <a:rPr lang="ru-RU" sz="11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плану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1-е</a:t>
                      </a:r>
                      <a:r>
                        <a:rPr lang="ru-RU" sz="11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полугодия 2018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</a:t>
                      </a:r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к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1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полугодия 2017</a:t>
                      </a:r>
                      <a:endParaRPr lang="ru-RU" sz="11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2018 год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052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57813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ФОТ всего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ru-RU" sz="11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738 408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5 678 064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6 413 180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785 116</a:t>
                      </a:r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-1 275 228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7 357 601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44393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ФОТ АУП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371 757</a:t>
                      </a:r>
                      <a:endParaRPr kumimoji="0" lang="ru-RU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201 815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281 543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79 727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-90 214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403 961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43939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ФОТ </a:t>
                      </a:r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7 366 651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5 476 249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6 181 638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705 389</a:t>
                      </a:r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-1 185 014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6 953 641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305208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469" marR="9469" marT="946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040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1"/>
          <p:cNvSpPr txBox="1">
            <a:spLocks/>
          </p:cNvSpPr>
          <p:nvPr/>
        </p:nvSpPr>
        <p:spPr>
          <a:xfrm>
            <a:off x="6896422" y="6525345"/>
            <a:ext cx="2133600" cy="212725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304905" y="4594387"/>
            <a:ext cx="25202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i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800" i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9" name="Title 1"/>
          <p:cNvSpPr txBox="1">
            <a:spLocks/>
          </p:cNvSpPr>
          <p:nvPr/>
        </p:nvSpPr>
        <p:spPr>
          <a:xfrm>
            <a:off x="153989" y="236597"/>
            <a:ext cx="9694762" cy="736482"/>
          </a:xfrm>
          <a:prstGeom prst="rect">
            <a:avLst/>
          </a:prstGeom>
          <a:solidFill>
            <a:srgbClr val="2F5C9D"/>
          </a:solidFill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schemeClr val="bg1"/>
                </a:solidFill>
              </a:rPr>
              <a:t>Информация по численности ТОО «Ойл Транспорт Корпорейшэн»</a:t>
            </a:r>
            <a:endParaRPr lang="en-US" sz="20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991583"/>
              </p:ext>
            </p:extLst>
          </p:nvPr>
        </p:nvGraphicFramePr>
        <p:xfrm>
          <a:off x="382123" y="1340767"/>
          <a:ext cx="8443062" cy="4680518"/>
        </p:xfrm>
        <a:graphic>
          <a:graphicData uri="http://schemas.openxmlformats.org/drawingml/2006/table">
            <a:tbl>
              <a:tblPr/>
              <a:tblGrid>
                <a:gridCol w="2337835"/>
                <a:gridCol w="854456"/>
                <a:gridCol w="1737832"/>
                <a:gridCol w="1872208"/>
                <a:gridCol w="1640731"/>
              </a:tblGrid>
              <a:tr h="520120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Ед. изм.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100" b="1" i="0" u="none" strike="noStrike" baseline="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 2018 </a:t>
                      </a:r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 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–е полугодие 2018 </a:t>
                      </a:r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 (по состоянию на </a:t>
                      </a:r>
                      <a:r>
                        <a:rPr lang="ru-RU" sz="11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30.06.2018г</a:t>
                      </a:r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.)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</a:t>
                      </a:r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2223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расторгнутых трудовых договоров*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1 057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542</a:t>
                      </a:r>
                      <a:endParaRPr lang="ru-RU" sz="11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1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-18</a:t>
                      </a:r>
                      <a:endParaRPr lang="ru-RU" sz="1100" b="1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74971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-Программа досрочного расторжения трудовых договоров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1 057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478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-26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47169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-Программа по раннему выходу на пенсию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-10</a:t>
                      </a:r>
                      <a:endParaRPr lang="ru-RU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32115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прочее (указать)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 dirty="0">
                        <a:solidFill>
                          <a:srgbClr val="00B05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32115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5303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Финансирование со стороны КМГ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17 820 580</a:t>
                      </a:r>
                      <a:endParaRPr lang="ru-RU" sz="11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10 476 635</a:t>
                      </a:r>
                      <a:endParaRPr lang="ru-RU" sz="11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100" b="0" i="0" u="none" strike="noStrike" kern="12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74971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-Программа досрочного расторжения трудовых договоров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12 208 000</a:t>
                      </a:r>
                      <a:endParaRPr lang="ru-RU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1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7 022 028</a:t>
                      </a:r>
                      <a:endParaRPr lang="ru-RU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100" b="0" i="0" u="none" strike="noStrike" kern="12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71696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-Программа по раннему выходу на пенсию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</a:p>
                  </a:txBody>
                  <a:tcPr marL="8223" marR="8223" marT="8223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100" b="0" i="0" u="none" strike="noStrike" kern="12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100" b="0" i="0" u="none" strike="noStrike" kern="12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100" b="0" i="0" u="none" strike="noStrike" kern="12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459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1"/>
          <p:cNvSpPr txBox="1">
            <a:spLocks/>
          </p:cNvSpPr>
          <p:nvPr/>
        </p:nvSpPr>
        <p:spPr>
          <a:xfrm>
            <a:off x="6896422" y="6525345"/>
            <a:ext cx="2133600" cy="212725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b="1" dirty="0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427" y="260648"/>
            <a:ext cx="9904413" cy="736482"/>
          </a:xfrm>
          <a:prstGeom prst="rect">
            <a:avLst/>
          </a:prstGeom>
          <a:solidFill>
            <a:srgbClr val="2F5C9D"/>
          </a:solidFill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Финансирование деятельности ТОО «Ойл Транспорт Корпорейшэн» со стороны КМГ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291933"/>
              </p:ext>
            </p:extLst>
          </p:nvPr>
        </p:nvGraphicFramePr>
        <p:xfrm>
          <a:off x="343695" y="1265929"/>
          <a:ext cx="9001000" cy="5116888"/>
        </p:xfrm>
        <a:graphic>
          <a:graphicData uri="http://schemas.openxmlformats.org/drawingml/2006/table">
            <a:tbl>
              <a:tblPr/>
              <a:tblGrid>
                <a:gridCol w="2880320"/>
                <a:gridCol w="1728192"/>
                <a:gridCol w="1656184"/>
                <a:gridCol w="1368152"/>
                <a:gridCol w="1368152"/>
              </a:tblGrid>
              <a:tr h="441521"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</a:t>
                      </a:r>
                      <a:endParaRPr lang="ru-RU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 2017 </a:t>
                      </a:r>
                      <a:r>
                        <a:rPr lang="ru-RU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</a:t>
                      </a:r>
                      <a:r>
                        <a:rPr lang="ru-RU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 2018 </a:t>
                      </a:r>
                      <a:r>
                        <a:rPr lang="ru-RU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план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–е полугодие 2018 </a:t>
                      </a:r>
                      <a:r>
                        <a:rPr lang="ru-RU" sz="1000" b="1" i="0" u="none" strike="noStrike" dirty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факт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откл.1-е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полугодие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факт/1 –е полугодие</a:t>
                      </a:r>
                      <a:r>
                        <a:rPr lang="ru-RU" sz="10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0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план</a:t>
                      </a:r>
                      <a:endParaRPr lang="ru-RU" sz="1000" b="1" i="0" u="none" strike="noStrike" dirty="0"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7855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Вклад в уставный </a:t>
                      </a:r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капитал (тыс. тенге), 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15 232 158</a:t>
                      </a:r>
                      <a:endParaRPr lang="ru-RU" sz="10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17 820 580</a:t>
                      </a:r>
                      <a:endParaRPr lang="ru-RU" sz="10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10 476 635</a:t>
                      </a:r>
                      <a:endParaRPr lang="ru-RU" sz="10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39%</a:t>
                      </a:r>
                      <a:endParaRPr lang="ru-RU" sz="10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06844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- ФОТ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7 738 408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3 652 980</a:t>
                      </a:r>
                    </a:p>
                    <a:p>
                      <a:pPr marL="0" algn="ctr" defTabSz="914400" rtl="0" eaLnBrk="1" fontAlgn="ctr" latinLnBrk="0" hangingPunct="1"/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1 420 000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1%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- налоги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5 741 203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1 959 600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2 034 607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58569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-Программа досрочного расторжения трудовых договоров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1 522 318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12 208 000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ru-RU" sz="1000" b="0" i="0" u="none" strike="noStrike" kern="1200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022 028</a:t>
                      </a:r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44152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-Программа по раннему выходу на пенсию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230 229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endParaRPr lang="ru-RU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1087567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- прочее (расписать)*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6 900 164(краткосрочной </a:t>
                      </a:r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кредиторской задолженности, возврат финансовой помощи АНС)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ru-RU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332</a:t>
                      </a:r>
                      <a:r>
                        <a:rPr lang="ru-RU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178 </a:t>
                      </a:r>
                      <a:r>
                        <a:rPr lang="ru-RU" sz="1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(погашение основного долга и %</a:t>
                      </a:r>
                      <a:r>
                        <a:rPr lang="ru-RU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 кредитной линии, выданной КМГ)</a:t>
                      </a:r>
                      <a:endParaRPr lang="ru-RU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D8E8"/>
                    </a:solidFill>
                  </a:tcPr>
                </a:tc>
              </a:tr>
              <a:tr h="33349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Фин.помощь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КМГ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1 873 000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33349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Фин.помощь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АНС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0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6 487 610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434881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Займ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412 554</a:t>
                      </a:r>
                      <a:endParaRPr lang="ru-RU" sz="10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332 178</a:t>
                      </a:r>
                      <a:endParaRPr lang="ru-RU" sz="10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2261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  <a:tr h="0">
                <a:tc gridSpan="4">
                  <a:txBody>
                    <a:bodyPr/>
                    <a:lstStyle/>
                    <a:p>
                      <a:pPr algn="l" rtl="0" fontAlgn="ctr"/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6185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1"/>
          <p:cNvSpPr txBox="1">
            <a:spLocks/>
          </p:cNvSpPr>
          <p:nvPr/>
        </p:nvSpPr>
        <p:spPr>
          <a:xfrm>
            <a:off x="6896422" y="6525345"/>
            <a:ext cx="2133600" cy="212725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b="1" dirty="0">
              <a:solidFill>
                <a:prstClr val="black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427" y="260648"/>
            <a:ext cx="9904413" cy="736482"/>
          </a:xfrm>
          <a:prstGeom prst="rect">
            <a:avLst/>
          </a:prstGeom>
          <a:solidFill>
            <a:srgbClr val="2F5C9D"/>
          </a:solidFill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Отчет по исполнению плана закупок ТОО «ОЙЛ ТРАНСПОРТ КОРПОРЕЙШЭН»</a:t>
            </a:r>
            <a:endParaRPr 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9354814"/>
              </p:ext>
            </p:extLst>
          </p:nvPr>
        </p:nvGraphicFramePr>
        <p:xfrm>
          <a:off x="703736" y="1196752"/>
          <a:ext cx="8712967" cy="4680519"/>
        </p:xfrm>
        <a:graphic>
          <a:graphicData uri="http://schemas.openxmlformats.org/drawingml/2006/table">
            <a:tbl>
              <a:tblPr/>
              <a:tblGrid>
                <a:gridCol w="1028079"/>
                <a:gridCol w="1092334"/>
                <a:gridCol w="950973"/>
                <a:gridCol w="1105184"/>
                <a:gridCol w="1246545"/>
                <a:gridCol w="1246545"/>
                <a:gridCol w="950973"/>
                <a:gridCol w="1092334"/>
              </a:tblGrid>
              <a:tr h="30496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п/п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закупок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Ед.изм</a:t>
                      </a:r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 состоянию на 30.06.2018г., тенге без учета НДС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Экономия по проведенным процедурам, тенге без учёта НДС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Экономия по проведенным процедурам в 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14800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Планируемая сумма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Освоенная сумма по ГПЗ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Фактическая сумма заключенных договоров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231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Товары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1 353 122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870 725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828 075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42 650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4,90%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800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Работы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25 552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11 240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11 166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0,65%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231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Услуги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1 766 481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1 364 716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1 262 842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75 874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7,46%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231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Всего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3 145 155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2 246 681 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2 102 083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118 598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23835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" name="Прямая соединительная линия 52"/>
          <p:cNvCxnSpPr/>
          <p:nvPr/>
        </p:nvCxnSpPr>
        <p:spPr bwMode="auto">
          <a:xfrm>
            <a:off x="559719" y="476672"/>
            <a:ext cx="8856984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Номер слайда 1"/>
          <p:cNvSpPr txBox="1">
            <a:spLocks/>
          </p:cNvSpPr>
          <p:nvPr/>
        </p:nvSpPr>
        <p:spPr>
          <a:xfrm>
            <a:off x="6896422" y="6525345"/>
            <a:ext cx="2133600" cy="212725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59719" y="107340"/>
            <a:ext cx="87849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/>
              <a:t>		</a:t>
            </a:r>
            <a:endParaRPr lang="ru-RU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1" y="188640"/>
            <a:ext cx="9904413" cy="576064"/>
          </a:xfrm>
          <a:prstGeom prst="rect">
            <a:avLst/>
          </a:prstGeom>
          <a:solidFill>
            <a:srgbClr val="2F5C9D"/>
          </a:solidFill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корпоративных ключевых 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показателей 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2018 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 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961605"/>
              </p:ext>
            </p:extLst>
          </p:nvPr>
        </p:nvGraphicFramePr>
        <p:xfrm>
          <a:off x="343694" y="1412777"/>
          <a:ext cx="8913812" cy="2736303"/>
        </p:xfrm>
        <a:graphic>
          <a:graphicData uri="http://schemas.openxmlformats.org/drawingml/2006/table">
            <a:tbl>
              <a:tblPr/>
              <a:tblGrid>
                <a:gridCol w="313714"/>
                <a:gridCol w="4305458"/>
                <a:gridCol w="757241"/>
                <a:gridCol w="930325"/>
                <a:gridCol w="508434"/>
                <a:gridCol w="432709"/>
                <a:gridCol w="530069"/>
                <a:gridCol w="1135862"/>
              </a:tblGrid>
              <a:tr h="2806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Наименование КПД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 изм.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Вес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Порог                                  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Цель                             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Вызов                              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</a:rPr>
                        <a:t>Факт за 2017г.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954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Корпоративные КПД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100%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01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1.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Снижение уровня складских запасов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млн. тг.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15%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231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208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167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199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01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Сокращение производственных расходов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30%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18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801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3.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Снижение штатной численности Товарищества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35%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-15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16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28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03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4.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Сокращение расходов Товарищества, произошедших в результате  ДТП по вине сотрудников ОТК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тыс.тг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15%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603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5.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D0D0D"/>
                          </a:solidFill>
                          <a:effectLst/>
                          <a:latin typeface="Times New Roman" panose="02020603050405020304" pitchFamily="18" charset="0"/>
                        </a:rPr>
                        <a:t>Снижение коэффициента несчастных случаев с потерей рабочего времени (LTIR)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5%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25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 </a:t>
                      </a:r>
                    </a:p>
                  </a:txBody>
                  <a:tcPr marL="8113" marR="8113" marT="8113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8411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" name="Прямая соединительная линия 52"/>
          <p:cNvCxnSpPr/>
          <p:nvPr/>
        </p:nvCxnSpPr>
        <p:spPr bwMode="auto">
          <a:xfrm>
            <a:off x="559719" y="476672"/>
            <a:ext cx="8856984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Номер слайда 1"/>
          <p:cNvSpPr txBox="1">
            <a:spLocks/>
          </p:cNvSpPr>
          <p:nvPr/>
        </p:nvSpPr>
        <p:spPr>
          <a:xfrm>
            <a:off x="6896422" y="6525345"/>
            <a:ext cx="2133600" cy="212725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59719" y="107340"/>
            <a:ext cx="87849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/>
              <a:t>		</a:t>
            </a:r>
            <a:endParaRPr lang="ru-RU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1" y="188640"/>
            <a:ext cx="9904413" cy="736482"/>
          </a:xfrm>
          <a:prstGeom prst="rect">
            <a:avLst/>
          </a:prstGeom>
          <a:solidFill>
            <a:srgbClr val="2F5C9D"/>
          </a:solidFill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Неликвидные активы ТОО «Ойл Транспорт Корпорейшэн»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565325"/>
              </p:ext>
            </p:extLst>
          </p:nvPr>
        </p:nvGraphicFramePr>
        <p:xfrm>
          <a:off x="299876" y="1052736"/>
          <a:ext cx="9073007" cy="12241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8695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03445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22841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5771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65474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Ед. изм.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01.01.17г</a:t>
                      </a:r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01.01.18г</a:t>
                      </a:r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</a:t>
                      </a:r>
                      <a:r>
                        <a:rPr lang="ru-RU" sz="12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30.06.18г</a:t>
                      </a:r>
                      <a:r>
                        <a:rPr lang="ru-RU" sz="1200" b="1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2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60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Запасные части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автотранспортные средства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 тенге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26 881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22 956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65 458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692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" name="Прямая соединительная линия 52"/>
          <p:cNvCxnSpPr/>
          <p:nvPr/>
        </p:nvCxnSpPr>
        <p:spPr bwMode="auto">
          <a:xfrm>
            <a:off x="559719" y="476672"/>
            <a:ext cx="8856984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Номер слайда 1"/>
          <p:cNvSpPr txBox="1">
            <a:spLocks/>
          </p:cNvSpPr>
          <p:nvPr/>
        </p:nvSpPr>
        <p:spPr>
          <a:xfrm>
            <a:off x="6896422" y="6525345"/>
            <a:ext cx="2133600" cy="212725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59719" y="107340"/>
            <a:ext cx="87849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/>
              <a:t>		</a:t>
            </a:r>
            <a:endParaRPr lang="ru-RU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1" y="188640"/>
            <a:ext cx="9904413" cy="736482"/>
          </a:xfrm>
          <a:prstGeom prst="rect">
            <a:avLst/>
          </a:prstGeom>
          <a:solidFill>
            <a:srgbClr val="2F5C9D"/>
          </a:solidFill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ТОО «Ойл Транспорт Корпорейшэн» на 2018 год и проблемные вопросы»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9758" y="3573016"/>
            <a:ext cx="2247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 </a:t>
            </a:r>
            <a:endParaRPr lang="ru-RU" sz="14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3028261"/>
              </p:ext>
            </p:extLst>
          </p:nvPr>
        </p:nvGraphicFramePr>
        <p:xfrm>
          <a:off x="775739" y="1228019"/>
          <a:ext cx="8568954" cy="31980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84477"/>
                <a:gridCol w="4284477"/>
              </a:tblGrid>
              <a:tr h="410281"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Проблемные вопросы</a:t>
                      </a:r>
                      <a:endParaRPr lang="ru-RU" sz="11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10281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Проведение мероприятий по подготовке персонала к переводу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ТС в доверительное управление</a:t>
                      </a:r>
                      <a:endParaRPr lang="ru-RU" sz="11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05826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товка к передаче объемов работ по Заказчикам, транспорта и спецтехники, технической документации, товара-материальных запасов и производственных объектов к передаче в доверительное управление</a:t>
                      </a:r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05826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Подготовка отдельных бюджетов</a:t>
                      </a:r>
                      <a:r>
                        <a:rPr lang="ru-RU" sz="11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согласование тарифов на услуги транспорта, передаваемого в доверительное управление</a:t>
                      </a:r>
                      <a:endParaRPr lang="ru-RU" sz="11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102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Перевод автотранспортных средств и спецтехники в доверительное управление с 01.07.18г.</a:t>
                      </a:r>
                    </a:p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10281">
                <a:tc>
                  <a:txBody>
                    <a:bodyPr/>
                    <a:lstStyle/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607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1"/>
          <p:cNvSpPr txBox="1">
            <a:spLocks/>
          </p:cNvSpPr>
          <p:nvPr/>
        </p:nvSpPr>
        <p:spPr>
          <a:xfrm>
            <a:off x="6896422" y="6525345"/>
            <a:ext cx="2133600" cy="212725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b="1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-1" y="2924944"/>
            <a:ext cx="9904413" cy="736482"/>
          </a:xfrm>
          <a:prstGeom prst="rect">
            <a:avLst/>
          </a:prstGeom>
          <a:solidFill>
            <a:srgbClr val="2F5C9D"/>
          </a:solidFill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Дополнительные слайды</a:t>
            </a:r>
            <a:endParaRPr lang="ru-RU" sz="2000" b="1" dirty="0">
              <a:solidFill>
                <a:srgbClr val="0070C0"/>
              </a:solidFill>
              <a:latin typeface="Times New Roman" panose="02020603050405020304" pitchFamily="18" charset="0"/>
              <a:ea typeface="Tahoma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52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8119961"/>
              </p:ext>
            </p:extLst>
          </p:nvPr>
        </p:nvGraphicFramePr>
        <p:xfrm>
          <a:off x="1351805" y="1124744"/>
          <a:ext cx="7128793" cy="1339350"/>
        </p:xfrm>
        <a:graphic>
          <a:graphicData uri="http://schemas.openxmlformats.org/drawingml/2006/table">
            <a:tbl>
              <a:tblPr/>
              <a:tblGrid>
                <a:gridCol w="4300843"/>
                <a:gridCol w="1413976"/>
                <a:gridCol w="1413974"/>
              </a:tblGrid>
              <a:tr h="44645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5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Компенсация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   </a:t>
                      </a:r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0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5 015 169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50"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Обесценение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278 </a:t>
                      </a:r>
                      <a:r>
                        <a:rPr lang="ru-RU" sz="14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+mn-ea"/>
                          <a:cs typeface="+mn-cs"/>
                        </a:rPr>
                        <a:t>302</a:t>
                      </a:r>
                      <a:endParaRPr lang="ru-RU" sz="14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Title 1"/>
          <p:cNvSpPr txBox="1">
            <a:spLocks/>
          </p:cNvSpPr>
          <p:nvPr/>
        </p:nvSpPr>
        <p:spPr>
          <a:xfrm>
            <a:off x="-1" y="188640"/>
            <a:ext cx="9904413" cy="736482"/>
          </a:xfrm>
          <a:prstGeom prst="rect">
            <a:avLst/>
          </a:prstGeom>
          <a:solidFill>
            <a:srgbClr val="2F5C9D"/>
          </a:solidFill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Segoe UI" panose="020B0502040204020203" pitchFamily="34" charset="0"/>
                <a:cs typeface="Times New Roman" panose="02020603050405020304" pitchFamily="18" charset="0"/>
              </a:rPr>
              <a:t>Сумма обесценения и компенсации в 1 –м  полугодии 2018 года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ea typeface="Segoe UI" panose="020B050204020402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4652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" name="Прямая соединительная линия 52"/>
          <p:cNvCxnSpPr/>
          <p:nvPr/>
        </p:nvCxnSpPr>
        <p:spPr bwMode="auto">
          <a:xfrm>
            <a:off x="559719" y="476672"/>
            <a:ext cx="8856984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Номер слайда 1"/>
          <p:cNvSpPr txBox="1">
            <a:spLocks/>
          </p:cNvSpPr>
          <p:nvPr/>
        </p:nvSpPr>
        <p:spPr>
          <a:xfrm>
            <a:off x="6896422" y="6525345"/>
            <a:ext cx="2133600" cy="212725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59719" y="107340"/>
            <a:ext cx="87849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/>
              <a:t>		</a:t>
            </a:r>
            <a:endParaRPr lang="ru-RU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1" y="188640"/>
            <a:ext cx="9904413" cy="736482"/>
          </a:xfrm>
          <a:prstGeom prst="rect">
            <a:avLst/>
          </a:prstGeom>
          <a:solidFill>
            <a:srgbClr val="2F5C9D"/>
          </a:solidFill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ea typeface="Segoe UI" panose="020B0502040204020203" pitchFamily="34" charset="0"/>
                <a:cs typeface="Times New Roman" panose="02020603050405020304" pitchFamily="18" charset="0"/>
              </a:rPr>
              <a:t>Расшифровка по производственным расходам ТОО </a:t>
            </a:r>
            <a:r>
              <a:rPr lang="ru-RU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Segoe UI" panose="020B0502040204020203" pitchFamily="34" charset="0"/>
                <a:cs typeface="Times New Roman" panose="02020603050405020304" pitchFamily="18" charset="0"/>
              </a:rPr>
              <a:t>«Ойл Транспорт Корпорейшэн»</a:t>
            </a:r>
            <a:endParaRPr lang="ru-RU" sz="2000" b="1" dirty="0">
              <a:solidFill>
                <a:schemeClr val="bg1"/>
              </a:solidFill>
              <a:latin typeface="Times New Roman" panose="02020603050405020304" pitchFamily="18" charset="0"/>
              <a:ea typeface="Segoe UI" panose="020B0502040204020203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698280"/>
              </p:ext>
            </p:extLst>
          </p:nvPr>
        </p:nvGraphicFramePr>
        <p:xfrm>
          <a:off x="487710" y="1196755"/>
          <a:ext cx="8928992" cy="4979057"/>
        </p:xfrm>
        <a:graphic>
          <a:graphicData uri="http://schemas.openxmlformats.org/drawingml/2006/table">
            <a:tbl>
              <a:tblPr/>
              <a:tblGrid>
                <a:gridCol w="2150301"/>
                <a:gridCol w="441987"/>
                <a:gridCol w="864096"/>
                <a:gridCol w="864096"/>
                <a:gridCol w="936104"/>
                <a:gridCol w="792088"/>
                <a:gridCol w="576064"/>
                <a:gridCol w="1045542"/>
                <a:gridCol w="629357"/>
                <a:gridCol w="629357"/>
              </a:tblGrid>
              <a:tr h="275254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Показатели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Ед. изм.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2018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полугодие 2018 г.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полугодие 2018 г.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отклонение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полугодие 2017г.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отклонение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078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абс.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 %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абс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.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281370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Себестоимость реализованной готовой продукции  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28 296 478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22 489 869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</a:t>
                      </a:r>
                      <a:r>
                        <a:rPr lang="ru-RU" sz="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635 382</a:t>
                      </a:r>
                      <a:endParaRPr lang="ru-RU" sz="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-13 855 817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38%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11 510 584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-2 876 532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75%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2845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Сырье и материалы, в том числе: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438 435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304 112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163 139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-140 974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54%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191 086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-27 947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85%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845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Топливо и ГСМ 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922 693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766 844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861 586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94 741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112%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676 835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184 751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127%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845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Энергия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79 172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39 586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18 059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-21 527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46%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18 628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-569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97%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4187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Расходы на содержание, ремонт и обслуживание основных средств (Плата за водопользование)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41 413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22 243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6 672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-15 571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30 915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-24 243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3448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Работы и услуги производственного характера, выполненные сторонними организациями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399 585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261 218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319 619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58 402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122%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157 432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162 188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203%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845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Амортизация основных средств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40 882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20 282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3 448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-16 834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68 208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-64 760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845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ФОТ оплата труда работников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6 953 641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5 476 249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6 181 638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705 389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113%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7 366 651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-1 185 014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84%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3448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Матпомощь и социальные выплаты, не входящие в оплату труда (с учетом налогов)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12 357 498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12 294 789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169 824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-12 124 965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1 697 281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-1 527 458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690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Соц. отчисления в Государственный фонд соц. страхования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142 821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112 906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89 486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-23 420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79%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170 612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-81 126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52%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2919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Налоговые платежи и сборы, всего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2 133 052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1 936 966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534 649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-1 402 316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28%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747 196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-212 547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72%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845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Затраты по охране окружающей среды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62 549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21 745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3 695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-18 050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6 043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-2 348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61%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845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Затраты по охране труда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122 774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71 454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24 406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-47 048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34%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33 220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-8 814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73%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3502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Расходы по созданию резервов </a:t>
                      </a:r>
                    </a:p>
                  </a:txBody>
                  <a:tcPr marL="5643" marR="5643" marT="564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</a:t>
                      </a:r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311</a:t>
                      </a:r>
                      <a:r>
                        <a:rPr lang="ru-RU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311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-134 226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-178 415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233%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845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Командировочные расходы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7 434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5 230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600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-4 630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643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-44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93%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845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Услуги связи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11 023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5 511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5 062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-450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92%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4 969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93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102%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7738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Транспортные расходы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4 061 652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762 507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-762 507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173 574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-173 574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477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Расходы на проведение праздничных, культмассовых и спортивных мероприятий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3020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Расходы по аренде основных средств и НМА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309 341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309 341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ru-RU" sz="8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020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Подготовка кадров и повышение квалификации производств. персонала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8 529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6 554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-40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-6 594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153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-193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-26%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845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Спецпитание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204 079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166 840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136 306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-30 534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82%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190 232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-53 927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72%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8071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Прочие затраты производственного характера 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309 247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214 832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119 204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-95 628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55%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111 131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8 073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ru-RU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107%</a:t>
                      </a:r>
                    </a:p>
                  </a:txBody>
                  <a:tcPr marL="5643" marR="5643" marT="564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001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3" name="Прямая соединительная линия 52"/>
          <p:cNvCxnSpPr/>
          <p:nvPr/>
        </p:nvCxnSpPr>
        <p:spPr bwMode="auto">
          <a:xfrm>
            <a:off x="559719" y="476672"/>
            <a:ext cx="8856984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Номер слайда 1"/>
          <p:cNvSpPr txBox="1">
            <a:spLocks/>
          </p:cNvSpPr>
          <p:nvPr/>
        </p:nvSpPr>
        <p:spPr>
          <a:xfrm>
            <a:off x="6896422" y="6525345"/>
            <a:ext cx="2133600" cy="212725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59719" y="107340"/>
            <a:ext cx="87849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/>
              <a:t>		</a:t>
            </a:r>
            <a:endParaRPr lang="ru-RU" b="1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-1" y="188640"/>
            <a:ext cx="9904413" cy="736482"/>
          </a:xfrm>
          <a:prstGeom prst="rect">
            <a:avLst/>
          </a:prstGeom>
          <a:solidFill>
            <a:srgbClr val="2F5C9D"/>
          </a:solidFill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Расшифровка по </a:t>
            </a:r>
            <a:r>
              <a:rPr lang="ru-RU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общим и административным </a:t>
            </a:r>
            <a:r>
              <a:rPr lang="ru-RU" sz="2000" b="1" dirty="0">
                <a:solidFill>
                  <a:schemeClr val="bg1"/>
                </a:solidFill>
                <a:latin typeface="Calibri" panose="020F050202020403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расходам ТОО </a:t>
            </a:r>
            <a:r>
              <a:rPr lang="ru-RU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Segoe UI" panose="020B0502040204020203" pitchFamily="34" charset="0"/>
                <a:cs typeface="Arial" panose="020B0604020202020204" pitchFamily="34" charset="0"/>
              </a:rPr>
              <a:t>«Ойл Транспорт Корпорейшэн»</a:t>
            </a:r>
            <a:endParaRPr lang="ru-RU" sz="2000" b="1" dirty="0">
              <a:solidFill>
                <a:schemeClr val="bg1"/>
              </a:solidFill>
              <a:latin typeface="Calibri" panose="020F0502020204030204" pitchFamily="34" charset="0"/>
              <a:ea typeface="Segoe UI" panose="020B0502040204020203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214129"/>
              </p:ext>
            </p:extLst>
          </p:nvPr>
        </p:nvGraphicFramePr>
        <p:xfrm>
          <a:off x="199677" y="980726"/>
          <a:ext cx="9289032" cy="5581788"/>
        </p:xfrm>
        <a:graphic>
          <a:graphicData uri="http://schemas.openxmlformats.org/drawingml/2006/table">
            <a:tbl>
              <a:tblPr/>
              <a:tblGrid>
                <a:gridCol w="2140465"/>
                <a:gridCol w="469143"/>
                <a:gridCol w="918785"/>
                <a:gridCol w="936104"/>
                <a:gridCol w="936104"/>
                <a:gridCol w="720080"/>
                <a:gridCol w="664299"/>
                <a:gridCol w="952947"/>
                <a:gridCol w="864983"/>
                <a:gridCol w="686122"/>
              </a:tblGrid>
              <a:tr h="122499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Показатели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Ед. изм.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2018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1-е</a:t>
                      </a:r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полугодие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2018 г.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отклонение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отклонение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03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план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факт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абс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.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1-</a:t>
                      </a:r>
                      <a:r>
                        <a:rPr lang="ru-RU" sz="9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е </a:t>
                      </a:r>
                      <a:r>
                        <a:rPr lang="ru-RU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полугодие 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2017 г.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абс</a:t>
                      </a:r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.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1735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Общие и административные расходы, всего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753 522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389 592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6 </a:t>
                      </a:r>
                      <a:r>
                        <a:rPr lang="ru-RU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014</a:t>
                      </a:r>
                      <a:r>
                        <a:rPr lang="ru-RU" sz="7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871</a:t>
                      </a:r>
                      <a:r>
                        <a:rPr lang="ru-RU" sz="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endParaRPr lang="ru-RU" sz="7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5 627 368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1544%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729 271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282 326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825%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3747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Материалы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5 948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2 951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4 112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1 161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139%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1 595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2 517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258%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83747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Топливо и ГСМ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8435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ФОТ оплата труда работников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403 961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201 815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281 543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79 727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140%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371 757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90 214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76%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6246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Матпомощь и соц.выплаты, не входящие в оплату труда (с учетом налогов)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21 780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7 326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5 026 126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5 018 800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68611%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224 542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4 801 583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2238%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0309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Социальные отчисления в Государственный фонд социального страхования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4 554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2 277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7 454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5 177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327%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6 758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695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110%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9946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Амортизация основных средств и нематериальных активов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15 769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5 231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10 902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5 671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208%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7 895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2 903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138%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9946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Ремонт и обслуживание основных средств и нематериальных активов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1 556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   778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   798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20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103%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735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63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109%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4372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Содержание здания, в т.ч.коммунальные расходы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5 773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3 821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1 215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  2 606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3 263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2 016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37%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8435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Командировочные расходы, всего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12 795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8 739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4 123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  4 616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47%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1 876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2 247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220%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8435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Расходы по налогам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45 885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22 634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579 923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557 289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2562%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55 194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524 729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1051%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8435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Канцелярские и типографские расходы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2 007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2 007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1 019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     988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51%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1 211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   192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84%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8435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Услуги связи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8 299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4 157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3 698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     459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89%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3 580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119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103%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4580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Расходы на охрану (вневедомственная и пожарная)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396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   198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   198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0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198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0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100%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9946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Консультационные (аудиторские) и информационные услуги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14 663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9 432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6 346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  3 085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67%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5 113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1 234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124%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8435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Банковские услуги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20 697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18 460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7 848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10 613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43%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6 172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     66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127%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8435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Расходы на страхование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794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   397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1 042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645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262%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991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51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105%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84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Судебные издержки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      -  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1 361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1 361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2 453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1 092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55%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99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Штрафы, пени и неустойки за нарушение условий договоров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      -  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     61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61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386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   325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9946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Расходы на проведение праздн-х, культмассовых и спор-х мероприятий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2 916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      -  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1 843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1 843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1 224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619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151%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09268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Подготовка кадров и повышение квалификации АУП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8 364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7 522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6 355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  1 168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84%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3 846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2 508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165%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9946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Расходы по созданию резерва по сомнительным требованиям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      -  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</a:t>
                      </a:r>
                      <a:r>
                        <a:rPr lang="ru-RU" sz="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</a:t>
                      </a:r>
                      <a:r>
                        <a:rPr lang="ru-RU" sz="7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908</a:t>
                      </a:r>
                      <a:r>
                        <a:rPr lang="ru-RU" sz="7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</a:t>
                      </a:r>
                      <a:endParaRPr lang="ru-RU" sz="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12 997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13 610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   613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95%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8435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Расходы на транспорт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21 600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10 800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10 800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0%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-  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735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Расходы по аренде основных средств и НМА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8 375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3 382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4 993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248%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8435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Затраты по охране труда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583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   364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     31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     333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  103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     72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8435"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Прочие расходы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тыс.тн</a:t>
                      </a:r>
                    </a:p>
                  </a:txBody>
                  <a:tcPr marL="4249" marR="4249" marT="42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155 183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80 682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 49 591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-           31 091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61%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13 386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36 205   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370%</a:t>
                      </a:r>
                    </a:p>
                  </a:txBody>
                  <a:tcPr marL="4249" marR="4249" marT="42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33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T_TYPE" val="PAGE HEADIN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T_TYPE" val="PAGE HEADIN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ONT STYLE" val="SANS SERIF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T_TYPE" val="PAGE HEADIN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T_TYPE" val="PAGE HEADIN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T_TYPE" val="PAGE HEADIN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E_TYPE" val="BODY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T_TYPE" val="PAGE HEADING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13415</TotalTime>
  <Words>3068</Words>
  <Application>Microsoft Office PowerPoint</Application>
  <PresentationFormat>Произвольный</PresentationFormat>
  <Paragraphs>1187</Paragraphs>
  <Slides>19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Отчет о прибылях и убытках ТОО «Ойл Транспорт Корпорейшэн»</vt:lpstr>
      <vt:lpstr>Капитальные затраты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Бекбауов К.</dc:title>
  <dc:creator>User</dc:creator>
  <cp:lastModifiedBy>Zholmagambetova Balzyia UPB</cp:lastModifiedBy>
  <cp:revision>1378</cp:revision>
  <cp:lastPrinted>2018-07-12T09:41:18Z</cp:lastPrinted>
  <dcterms:created xsi:type="dcterms:W3CDTF">2014-07-22T15:08:55Z</dcterms:created>
  <dcterms:modified xsi:type="dcterms:W3CDTF">2018-07-15T05:12:12Z</dcterms:modified>
</cp:coreProperties>
</file>