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4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56" r:id="rId2"/>
    <p:sldId id="515" r:id="rId3"/>
    <p:sldId id="516" r:id="rId4"/>
    <p:sldId id="480" r:id="rId5"/>
    <p:sldId id="482" r:id="rId6"/>
    <p:sldId id="499" r:id="rId7"/>
    <p:sldId id="495" r:id="rId8"/>
    <p:sldId id="496" r:id="rId9"/>
    <p:sldId id="498" r:id="rId10"/>
    <p:sldId id="518" r:id="rId11"/>
    <p:sldId id="517" r:id="rId12"/>
    <p:sldId id="519" r:id="rId13"/>
    <p:sldId id="509" r:id="rId14"/>
    <p:sldId id="510" r:id="rId15"/>
    <p:sldId id="470" r:id="rId16"/>
    <p:sldId id="471" r:id="rId17"/>
    <p:sldId id="472" r:id="rId18"/>
    <p:sldId id="473" r:id="rId19"/>
    <p:sldId id="474" r:id="rId20"/>
    <p:sldId id="475" r:id="rId21"/>
    <p:sldId id="500" r:id="rId22"/>
    <p:sldId id="276" r:id="rId23"/>
  </p:sldIdLst>
  <p:sldSz cx="9144000" cy="6858000" type="screen4x3"/>
  <p:notesSz cx="6858000" cy="994727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189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377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566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754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5943" algn="l" defTabSz="914377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131" algn="l" defTabSz="914377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320" algn="l" defTabSz="914377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509" algn="l" defTabSz="914377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8" userDrawn="1">
          <p15:clr>
            <a:srgbClr val="A4A3A4"/>
          </p15:clr>
        </p15:guide>
        <p15:guide id="2" pos="2161" userDrawn="1">
          <p15:clr>
            <a:srgbClr val="A4A3A4"/>
          </p15:clr>
        </p15:guide>
        <p15:guide id="3" orient="horz" pos="3140" userDrawn="1">
          <p15:clr>
            <a:srgbClr val="A4A3A4"/>
          </p15:clr>
        </p15:guide>
        <p15:guide id="4" pos="2193" userDrawn="1">
          <p15:clr>
            <a:srgbClr val="A4A3A4"/>
          </p15:clr>
        </p15:guide>
        <p15:guide id="5" orient="horz" pos="3135" userDrawn="1">
          <p15:clr>
            <a:srgbClr val="A4A3A4"/>
          </p15:clr>
        </p15:guide>
        <p15:guide id="6" pos="2145" userDrawn="1">
          <p15:clr>
            <a:srgbClr val="A4A3A4"/>
          </p15:clr>
        </p15:guide>
        <p15:guide id="7" pos="2177" userDrawn="1">
          <p15:clr>
            <a:srgbClr val="A4A3A4"/>
          </p15:clr>
        </p15:guide>
        <p15:guide id="8" orient="horz" pos="3137" userDrawn="1">
          <p15:clr>
            <a:srgbClr val="A4A3A4"/>
          </p15:clr>
        </p15:guide>
        <p15:guide id="9" orient="horz" pos="3139" userDrawn="1">
          <p15:clr>
            <a:srgbClr val="A4A3A4"/>
          </p15:clr>
        </p15:guide>
        <p15:guide id="10" orient="horz" pos="3131" userDrawn="1">
          <p15:clr>
            <a:srgbClr val="A4A3A4"/>
          </p15:clr>
        </p15:guide>
        <p15:guide id="11" orient="horz" pos="3134" userDrawn="1">
          <p15:clr>
            <a:srgbClr val="A4A3A4"/>
          </p15:clr>
        </p15:guide>
        <p15:guide id="12" orient="horz" pos="3128" userDrawn="1">
          <p15:clr>
            <a:srgbClr val="A4A3A4"/>
          </p15:clr>
        </p15:guide>
        <p15:guide id="13" orient="horz" pos="3130" userDrawn="1">
          <p15:clr>
            <a:srgbClr val="A4A3A4"/>
          </p15:clr>
        </p15:guide>
        <p15:guide id="14" orient="horz" pos="3132" userDrawn="1">
          <p15:clr>
            <a:srgbClr val="A4A3A4"/>
          </p15:clr>
        </p15:guide>
        <p15:guide id="15" pos="2141" userDrawn="1">
          <p15:clr>
            <a:srgbClr val="A4A3A4"/>
          </p15:clr>
        </p15:guide>
        <p15:guide id="16" pos="2174" userDrawn="1">
          <p15:clr>
            <a:srgbClr val="A4A3A4"/>
          </p15:clr>
        </p15:guide>
        <p15:guide id="17" pos="2126" userDrawn="1">
          <p15:clr>
            <a:srgbClr val="A4A3A4"/>
          </p15:clr>
        </p15:guide>
        <p15:guide id="18" pos="2157" userDrawn="1">
          <p15:clr>
            <a:srgbClr val="A4A3A4"/>
          </p15:clr>
        </p15:guide>
        <p15:guide id="19" orient="horz" pos="3142" userDrawn="1">
          <p15:clr>
            <a:srgbClr val="A4A3A4"/>
          </p15:clr>
        </p15:guide>
        <p15:guide id="20" orient="horz" pos="3144" userDrawn="1">
          <p15:clr>
            <a:srgbClr val="A4A3A4"/>
          </p15:clr>
        </p15:guide>
        <p15:guide id="21" orient="horz" pos="3141" userDrawn="1">
          <p15:clr>
            <a:srgbClr val="A4A3A4"/>
          </p15:clr>
        </p15:guide>
        <p15:guide id="22" orient="horz" pos="3143" userDrawn="1">
          <p15:clr>
            <a:srgbClr val="A4A3A4"/>
          </p15:clr>
        </p15:guide>
        <p15:guide id="23" orient="horz" pos="3136" userDrawn="1">
          <p15:clr>
            <a:srgbClr val="A4A3A4"/>
          </p15:clr>
        </p15:guide>
        <p15:guide id="24" pos="2165" userDrawn="1">
          <p15:clr>
            <a:srgbClr val="A4A3A4"/>
          </p15:clr>
        </p15:guide>
        <p15:guide id="25" pos="2197" userDrawn="1">
          <p15:clr>
            <a:srgbClr val="A4A3A4"/>
          </p15:clr>
        </p15:guide>
        <p15:guide id="26" pos="2148" userDrawn="1">
          <p15:clr>
            <a:srgbClr val="A4A3A4"/>
          </p15:clr>
        </p15:guide>
        <p15:guide id="27" pos="2181" userDrawn="1">
          <p15:clr>
            <a:srgbClr val="A4A3A4"/>
          </p15:clr>
        </p15:guide>
        <p15:guide id="28" pos="2144" userDrawn="1">
          <p15:clr>
            <a:srgbClr val="A4A3A4"/>
          </p15:clr>
        </p15:guide>
        <p15:guide id="29" pos="2178" userDrawn="1">
          <p15:clr>
            <a:srgbClr val="A4A3A4"/>
          </p15:clr>
        </p15:guide>
        <p15:guide id="30" pos="2129" userDrawn="1">
          <p15:clr>
            <a:srgbClr val="A4A3A4"/>
          </p15:clr>
        </p15:guide>
        <p15:guide id="31" pos="216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66"/>
    <a:srgbClr val="99CC00"/>
    <a:srgbClr val="3BCBDF"/>
    <a:srgbClr val="D7E6EE"/>
    <a:srgbClr val="6F9AEF"/>
    <a:srgbClr val="6DCEF1"/>
    <a:srgbClr val="93DADF"/>
    <a:srgbClr val="4976D1"/>
    <a:srgbClr val="BED6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E25E649-3F16-4E02-A733-19D2CDBF48F0}" styleName="Средний стиль 3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E3FDE45-AF77-4B5C-9715-49D594BDF05E}" styleName="Светлый стиль 1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Светлый стиль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831" autoAdjust="0"/>
    <p:restoredTop sz="96433" autoAdjust="0"/>
  </p:normalViewPr>
  <p:slideViewPr>
    <p:cSldViewPr>
      <p:cViewPr varScale="1">
        <p:scale>
          <a:sx n="89" d="100"/>
          <a:sy n="89" d="100"/>
        </p:scale>
        <p:origin x="1272" y="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3240" y="72"/>
      </p:cViewPr>
      <p:guideLst>
        <p:guide orient="horz" pos="3138"/>
        <p:guide pos="2161"/>
        <p:guide orient="horz" pos="3140"/>
        <p:guide pos="2193"/>
        <p:guide orient="horz" pos="3135"/>
        <p:guide pos="2145"/>
        <p:guide pos="2177"/>
        <p:guide orient="horz" pos="3137"/>
        <p:guide orient="horz" pos="3139"/>
        <p:guide orient="horz" pos="3131"/>
        <p:guide orient="horz" pos="3134"/>
        <p:guide orient="horz" pos="3128"/>
        <p:guide orient="horz" pos="3130"/>
        <p:guide orient="horz" pos="3132"/>
        <p:guide pos="2141"/>
        <p:guide pos="2174"/>
        <p:guide pos="2126"/>
        <p:guide pos="2157"/>
        <p:guide orient="horz" pos="3142"/>
        <p:guide orient="horz" pos="3144"/>
        <p:guide orient="horz" pos="3141"/>
        <p:guide orient="horz" pos="3143"/>
        <p:guide orient="horz" pos="3136"/>
        <p:guide pos="2165"/>
        <p:guide pos="2197"/>
        <p:guide pos="2148"/>
        <p:guide pos="2181"/>
        <p:guide pos="2144"/>
        <p:guide pos="2178"/>
        <p:guide pos="2129"/>
        <p:guide pos="216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2144537163521447"/>
          <c:y val="2.5231577312927807E-2"/>
          <c:w val="0.87104598694216018"/>
          <c:h val="0.75216737788087595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БТКБ</c:v>
                </c:pt>
              </c:strCache>
            </c:strRef>
          </c:tx>
          <c:spPr>
            <a:solidFill>
              <a:srgbClr val="00B050"/>
            </a:solidFill>
          </c:spPr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16</c:v>
                </c:pt>
                <c:pt idx="1">
                  <c:v>0</c:v>
                </c:pt>
                <c:pt idx="2">
                  <c:v>2</c:v>
                </c:pt>
                <c:pt idx="3">
                  <c:v>0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9</c:v>
                </c:pt>
                <c:pt idx="1">
                  <c:v>0</c:v>
                </c:pt>
                <c:pt idx="2">
                  <c:v>2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140-4F78-A9DF-700E9F37A8F0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ЖТКБ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16</c:v>
                </c:pt>
                <c:pt idx="1">
                  <c:v>0</c:v>
                </c:pt>
                <c:pt idx="2">
                  <c:v>2</c:v>
                </c:pt>
                <c:pt idx="3">
                  <c:v>0</c:v>
                </c:pt>
              </c:numCache>
            </c:num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4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2140-4F78-A9DF-700E9F37A8F0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МТКБ</c:v>
                </c:pt>
              </c:strCache>
            </c:strRef>
          </c:tx>
          <c:spPr>
            <a:solidFill>
              <a:schemeClr val="accent2"/>
            </a:solidFill>
          </c:spPr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16</c:v>
                </c:pt>
                <c:pt idx="1">
                  <c:v>0</c:v>
                </c:pt>
                <c:pt idx="2">
                  <c:v>2</c:v>
                </c:pt>
                <c:pt idx="3">
                  <c:v>0</c:v>
                </c:pt>
              </c:numCache>
            </c:num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3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2140-4F78-A9DF-700E9F37A8F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gapDepth val="95"/>
        <c:shape val="cylinder"/>
        <c:axId val="185905248"/>
        <c:axId val="185905640"/>
        <c:axId val="0"/>
      </c:bar3DChart>
      <c:catAx>
        <c:axId val="185905248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185905640"/>
        <c:crosses val="autoZero"/>
        <c:auto val="1"/>
        <c:lblAlgn val="ctr"/>
        <c:lblOffset val="100"/>
        <c:noMultiLvlLbl val="0"/>
      </c:catAx>
      <c:valAx>
        <c:axId val="18590564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185905248"/>
        <c:crosses val="autoZero"/>
        <c:crossBetween val="between"/>
      </c:valAx>
      <c:dTable>
        <c:showHorzBorder val="1"/>
        <c:showVertBorder val="1"/>
        <c:showOutline val="1"/>
        <c:showKeys val="1"/>
        <c:spPr>
          <a:pattFill prst="pct5">
            <a:fgClr>
              <a:srgbClr val="FFFF00"/>
            </a:fgClr>
            <a:bgClr>
              <a:schemeClr val="bg1"/>
            </a:bgClr>
          </a:pattFill>
        </c:spPr>
        <c:txPr>
          <a:bodyPr/>
          <a:lstStyle/>
          <a:p>
            <a:pPr rtl="0">
              <a:defRPr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</c:dTable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1855512955024802E-2"/>
          <c:y val="6.8303989732126119E-2"/>
          <c:w val="0.94814448704497534"/>
          <c:h val="0.84744587847074193"/>
        </c:manualLayout>
      </c:layout>
      <c:bar3DChart>
        <c:barDir val="col"/>
        <c:grouping val="clustered"/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gradFill rotWithShape="1">
                <a:gsLst>
                  <a:gs pos="0">
                    <a:schemeClr val="accent1">
                      <a:shade val="50000"/>
                      <a:shade val="51000"/>
                      <a:satMod val="130000"/>
                    </a:schemeClr>
                  </a:gs>
                  <a:gs pos="80000">
                    <a:schemeClr val="accent1">
                      <a:shade val="50000"/>
                      <a:shade val="93000"/>
                      <a:satMod val="130000"/>
                    </a:schemeClr>
                  </a:gs>
                  <a:gs pos="100000">
                    <a:schemeClr val="accent1">
                      <a:shade val="50000"/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80D-4C77-8964-A6BCFD77EFD2}"/>
              </c:ext>
            </c:extLst>
          </c:dPt>
          <c:dPt>
            <c:idx val="1"/>
            <c:invertIfNegative val="0"/>
            <c:bubble3D val="0"/>
            <c:spPr>
              <a:gradFill rotWithShape="1">
                <a:gsLst>
                  <a:gs pos="0">
                    <a:schemeClr val="accent1">
                      <a:shade val="70000"/>
                      <a:shade val="51000"/>
                      <a:satMod val="130000"/>
                    </a:schemeClr>
                  </a:gs>
                  <a:gs pos="80000">
                    <a:schemeClr val="accent1">
                      <a:shade val="70000"/>
                      <a:shade val="93000"/>
                      <a:satMod val="130000"/>
                    </a:schemeClr>
                  </a:gs>
                  <a:gs pos="100000">
                    <a:schemeClr val="accent1">
                      <a:shade val="70000"/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80D-4C77-8964-A6BCFD77EFD2}"/>
              </c:ext>
            </c:extLst>
          </c:dPt>
          <c:dPt>
            <c:idx val="2"/>
            <c:invertIfNegative val="0"/>
            <c:bubble3D val="0"/>
            <c:spPr>
              <a:gradFill rotWithShape="1">
                <a:gsLst>
                  <a:gs pos="0">
                    <a:schemeClr val="accent1">
                      <a:shade val="90000"/>
                      <a:shade val="51000"/>
                      <a:satMod val="130000"/>
                    </a:schemeClr>
                  </a:gs>
                  <a:gs pos="80000">
                    <a:schemeClr val="accent1">
                      <a:shade val="90000"/>
                      <a:shade val="93000"/>
                      <a:satMod val="130000"/>
                    </a:schemeClr>
                  </a:gs>
                  <a:gs pos="100000">
                    <a:schemeClr val="accent1">
                      <a:shade val="90000"/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980D-4C77-8964-A6BCFD77EFD2}"/>
              </c:ext>
            </c:extLst>
          </c:dPt>
          <c:dPt>
            <c:idx val="3"/>
            <c:invertIfNegative val="0"/>
            <c:bubble3D val="0"/>
            <c:spPr>
              <a:gradFill rotWithShape="1">
                <a:gsLst>
                  <a:gs pos="0">
                    <a:schemeClr val="accent1">
                      <a:tint val="90000"/>
                      <a:shade val="51000"/>
                      <a:satMod val="130000"/>
                    </a:schemeClr>
                  </a:gs>
                  <a:gs pos="80000">
                    <a:schemeClr val="accent1">
                      <a:tint val="90000"/>
                      <a:shade val="93000"/>
                      <a:satMod val="130000"/>
                    </a:schemeClr>
                  </a:gs>
                  <a:gs pos="100000">
                    <a:schemeClr val="accent1">
                      <a:tint val="90000"/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980D-4C77-8964-A6BCFD77EFD2}"/>
              </c:ext>
            </c:extLst>
          </c:dPt>
          <c:dPt>
            <c:idx val="4"/>
            <c:invertIfNegative val="0"/>
            <c:bubble3D val="0"/>
            <c:spPr>
              <a:gradFill rotWithShape="1">
                <a:gsLst>
                  <a:gs pos="0">
                    <a:schemeClr val="accent1">
                      <a:tint val="70000"/>
                      <a:shade val="51000"/>
                      <a:satMod val="130000"/>
                    </a:schemeClr>
                  </a:gs>
                  <a:gs pos="80000">
                    <a:schemeClr val="accent1">
                      <a:tint val="70000"/>
                      <a:shade val="93000"/>
                      <a:satMod val="130000"/>
                    </a:schemeClr>
                  </a:gs>
                  <a:gs pos="100000">
                    <a:schemeClr val="accent1">
                      <a:tint val="70000"/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980D-4C77-8964-A6BCFD77EFD2}"/>
              </c:ext>
            </c:extLst>
          </c:dPt>
          <c:dPt>
            <c:idx val="5"/>
            <c:invertIfNegative val="0"/>
            <c:bubble3D val="0"/>
            <c:spPr>
              <a:gradFill rotWithShape="1">
                <a:gsLst>
                  <a:gs pos="0">
                    <a:schemeClr val="accent1">
                      <a:tint val="50000"/>
                      <a:shade val="51000"/>
                      <a:satMod val="130000"/>
                    </a:schemeClr>
                  </a:gs>
                  <a:gs pos="80000">
                    <a:schemeClr val="accent1">
                      <a:tint val="50000"/>
                      <a:shade val="93000"/>
                      <a:satMod val="130000"/>
                    </a:schemeClr>
                  </a:gs>
                  <a:gs pos="100000">
                    <a:schemeClr val="accent1">
                      <a:tint val="50000"/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980D-4C77-8964-A6BCFD77EFD2}"/>
              </c:ext>
            </c:extLst>
          </c:dPt>
          <c:dLbls>
            <c:dLbl>
              <c:idx val="0"/>
              <c:layout>
                <c:manualLayout>
                  <c:x val="8.5784322003273367E-3"/>
                  <c:y val="-2.1588950129355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separator>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980D-4C77-8964-A6BCFD77EFD2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2254903143324758E-2"/>
                  <c:y val="-1.511226509054864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separator>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980D-4C77-8964-A6BCFD77EFD2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2254903143324758E-2"/>
                  <c:y val="-1.07944750646775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separator>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980D-4C77-8964-A6BCFD77EFD2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1.4705883771989711E-2"/>
                  <c:y val="-1.943005511641969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separator>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980D-4C77-8964-A6BCFD77EFD2}"/>
                </c:ex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1.0387953999104934E-2"/>
                  <c:y val="-2.4966672377160382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800" b="1" i="0" u="none" strike="noStrike" kern="1200" baseline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1800" dirty="0">
                        <a:solidFill>
                          <a:srgbClr val="FF0000"/>
                        </a:solidFill>
                      </a:rPr>
                      <a:t>2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separator>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980D-4C77-8964-A6BCFD77EFD2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eparator> </c:separator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Лист1!$A$2:$A$6</c:f>
              <c:strCache>
                <c:ptCount val="5"/>
                <c:pt idx="0">
                  <c:v>2014 ж.</c:v>
                </c:pt>
                <c:pt idx="1">
                  <c:v>2015 ж.</c:v>
                </c:pt>
                <c:pt idx="2">
                  <c:v>2016 ж.</c:v>
                </c:pt>
                <c:pt idx="3">
                  <c:v>2017 ж.</c:v>
                </c:pt>
                <c:pt idx="4">
                  <c:v>2018 ж.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</c:v>
                </c:pt>
                <c:pt idx="1">
                  <c:v>0</c:v>
                </c:pt>
                <c:pt idx="2">
                  <c:v>2</c:v>
                </c:pt>
                <c:pt idx="3">
                  <c:v>0</c:v>
                </c:pt>
                <c:pt idx="4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980D-4C77-8964-A6BCFD77EFD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86603720"/>
        <c:axId val="186605288"/>
        <c:axId val="0"/>
      </c:bar3DChart>
      <c:catAx>
        <c:axId val="186603720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86605288"/>
        <c:crosses val="autoZero"/>
        <c:auto val="1"/>
        <c:lblAlgn val="ctr"/>
        <c:lblOffset val="100"/>
        <c:noMultiLvlLbl val="0"/>
      </c:catAx>
      <c:valAx>
        <c:axId val="1866052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86603720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1" i="0" u="none" strike="noStrike" kern="1200" spc="0" baseline="0">
                <a:solidFill>
                  <a:schemeClr val="tx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ru-RU" b="1" dirty="0">
                <a:solidFill>
                  <a:schemeClr val="tx2"/>
                </a:solidFill>
              </a:rPr>
              <a:t>ОТК </a:t>
            </a:r>
            <a:r>
              <a:rPr lang="ru-RU" b="1" dirty="0" err="1">
                <a:solidFill>
                  <a:schemeClr val="tx2"/>
                </a:solidFill>
              </a:rPr>
              <a:t>бойынша</a:t>
            </a:r>
            <a:endParaRPr lang="ru-RU" b="1" dirty="0">
              <a:solidFill>
                <a:schemeClr val="tx2"/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spc="0" baseline="0">
              <a:solidFill>
                <a:schemeClr val="tx2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explosion val="20"/>
            <c:spPr>
              <a:solidFill>
                <a:srgbClr val="FF000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71B-46BA-92AD-C74FB80BE1BD}"/>
              </c:ext>
            </c:extLst>
          </c:dPt>
          <c:dPt>
            <c:idx val="1"/>
            <c:bubble3D val="0"/>
            <c:explosion val="20"/>
            <c:spPr>
              <a:solidFill>
                <a:srgbClr val="FFFF0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871B-46BA-92AD-C74FB80BE1BD}"/>
              </c:ext>
            </c:extLst>
          </c:dPt>
          <c:dPt>
            <c:idx val="2"/>
            <c:bubble3D val="0"/>
            <c:explosion val="20"/>
            <c:spPr>
              <a:solidFill>
                <a:srgbClr val="00B05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871B-46BA-92AD-C74FB80BE1BD}"/>
              </c:ext>
            </c:extLst>
          </c:dPt>
          <c:dLbls>
            <c:dLbl>
              <c:idx val="0"/>
              <c:layout>
                <c:manualLayout>
                  <c:x val="-0.137871717957264"/>
                  <c:y val="0.123040919836067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871B-46BA-92AD-C74FB80BE1BD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0.19599882420471809"/>
                  <c:y val="-0.1624688306237578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871B-46BA-92AD-C74FB80BE1BD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.18278246861459835"/>
                  <c:y val="7.085188837042792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871B-46BA-92AD-C74FB80BE1BD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000" b="1" i="0" u="none" strike="noStrike" kern="1200" baseline="0">
                    <a:solidFill>
                      <a:schemeClr val="tx2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5 жылға дейін</c:v>
                </c:pt>
                <c:pt idx="1">
                  <c:v>5 жылдан 10 жылға дейін</c:v>
                </c:pt>
                <c:pt idx="2">
                  <c:v>10 жастан жоғары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0.16</c:v>
                </c:pt>
                <c:pt idx="1">
                  <c:v>0.5</c:v>
                </c:pt>
                <c:pt idx="2">
                  <c:v>0.34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71B-46BA-92AD-C74FB80BE1B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2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>
        <a:alpha val="0"/>
      </a:schemeClr>
    </a:solidFill>
    <a:ln>
      <a:gradFill>
        <a:gsLst>
          <a:gs pos="0">
            <a:schemeClr val="accent1">
              <a:lumMod val="5000"/>
              <a:lumOff val="95000"/>
            </a:schemeClr>
          </a:gs>
          <a:gs pos="74000">
            <a:schemeClr val="accent1">
              <a:lumMod val="45000"/>
              <a:lumOff val="55000"/>
            </a:schemeClr>
          </a:gs>
          <a:gs pos="83000">
            <a:schemeClr val="accent1">
              <a:lumMod val="45000"/>
              <a:lumOff val="55000"/>
            </a:schemeClr>
          </a:gs>
          <a:gs pos="100000">
            <a:schemeClr val="accent1">
              <a:lumMod val="30000"/>
              <a:lumOff val="70000"/>
            </a:schemeClr>
          </a:gs>
        </a:gsLst>
        <a:lin ang="5400000" scaled="1"/>
      </a:gradFill>
    </a:ln>
    <a:effectLst/>
  </c:spPr>
  <c:txPr>
    <a:bodyPr/>
    <a:lstStyle/>
    <a:p>
      <a:pPr>
        <a:defRPr>
          <a:latin typeface="Times New Roman" panose="02020603050405020304" pitchFamily="18" charset="0"/>
          <a:cs typeface="Times New Roman" panose="02020603050405020304" pitchFamily="18" charset="0"/>
        </a:defRPr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spc="0" baseline="0">
                <a:solidFill>
                  <a:schemeClr val="tx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ru-RU" sz="1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МТКБ </a:t>
            </a:r>
            <a:r>
              <a:rPr lang="ru-RU" sz="18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бойынша</a:t>
            </a:r>
            <a:endParaRPr lang="ru-RU" sz="18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spc="0" baseline="0">
              <a:solidFill>
                <a:schemeClr val="tx2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0"/>
          <c:dPt>
            <c:idx val="0"/>
            <c:bubble3D val="0"/>
            <c:spPr>
              <a:solidFill>
                <a:srgbClr val="00B0F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C82-41CB-8A7D-8455DE76E260}"/>
              </c:ext>
            </c:extLst>
          </c:dPt>
          <c:dPt>
            <c:idx val="1"/>
            <c:bubble3D val="0"/>
            <c:spPr>
              <a:solidFill>
                <a:srgbClr val="CC0066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EC82-41CB-8A7D-8455DE76E260}"/>
              </c:ext>
            </c:extLst>
          </c:dPt>
          <c:dPt>
            <c:idx val="2"/>
            <c:bubble3D val="0"/>
            <c:spPr>
              <a:solidFill>
                <a:srgbClr val="99CC0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C82-41CB-8A7D-8455DE76E260}"/>
              </c:ext>
            </c:extLst>
          </c:dPt>
          <c:dLbls>
            <c:dLbl>
              <c:idx val="0"/>
              <c:layout>
                <c:manualLayout>
                  <c:x val="-0.14570648064193584"/>
                  <c:y val="8.8268548864940885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2000" b="1" i="0" u="none" strike="noStrike" kern="1200" baseline="0">
                        <a:solidFill>
                          <a:schemeClr val="tx2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defRPr>
                    </a:pPr>
                    <a:fld id="{B6F2A74E-C33A-402A-AD35-39D761D0310E}" type="PERCENTAGE">
                      <a:rPr lang="en-US" sz="2000" b="1" smtClean="0">
                        <a:solidFill>
                          <a:schemeClr val="tx2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pPr>
                        <a:defRPr sz="2000" b="1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pPr>
                      <a:t>[ПРОЦЕНТ]</a:t>
                    </a:fld>
                    <a:endParaRPr lang="ru-RU"/>
                  </a:p>
                </c:rich>
              </c:tx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000" b="1" i="0" u="none" strike="noStrike" kern="1200" baseline="0">
                      <a:solidFill>
                        <a:schemeClr val="tx2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EC82-41CB-8A7D-8455DE76E260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7.3428221237066743E-2"/>
                  <c:y val="-0.17889582484662198"/>
                </c:manualLayout>
              </c:layout>
              <c:tx>
                <c:rich>
                  <a:bodyPr/>
                  <a:lstStyle/>
                  <a:p>
                    <a:fld id="{1CE82013-61B0-406C-8000-863B459E1885}" type="VALUE">
                      <a:rPr lang="en-US" smtClean="0"/>
                      <a:pPr/>
                      <a:t>[ЗНАЧЕНИЕ]</a:t>
                    </a:fld>
                    <a:r>
                      <a:rPr lang="en-US" dirty="0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EC82-41CB-8A7D-8455DE76E260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0.13608994161938995"/>
                  <c:y val="0.10371648520534756"/>
                </c:manualLayout>
              </c:layout>
              <c:tx>
                <c:rich>
                  <a:bodyPr/>
                  <a:lstStyle/>
                  <a:p>
                    <a:fld id="{666CAB47-E745-4ADE-969A-D27D4F6204BF}" type="VALUE">
                      <a:rPr lang="en-US" smtClean="0"/>
                      <a:pPr/>
                      <a:t>[ЗНАЧЕНИЕ]</a:t>
                    </a:fld>
                    <a:r>
                      <a:rPr lang="en-US" dirty="0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EC82-41CB-8A7D-8455DE76E260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tx2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5 жылға дейін</c:v>
                </c:pt>
                <c:pt idx="1">
                  <c:v>5 жылдан 10 жылга дейін</c:v>
                </c:pt>
                <c:pt idx="2">
                  <c:v>10 жастан жоғары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27</c:v>
                </c:pt>
                <c:pt idx="1">
                  <c:v>52</c:v>
                </c:pt>
                <c:pt idx="2">
                  <c:v>21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C82-41CB-8A7D-8455DE76E26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2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0.06324</cdr:x>
      <cdr:y>0.06808</cdr:y>
    </cdr:from>
    <cdr:to>
      <cdr:x>0.10544</cdr:x>
      <cdr:y>0.35513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39590" y="341534"/>
          <a:ext cx="360040" cy="144016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0.35861</cdr:x>
      <cdr:y>0.22596</cdr:y>
    </cdr:from>
    <cdr:to>
      <cdr:x>0.62023</cdr:x>
      <cdr:y>0.35513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3059870" y="1133622"/>
          <a:ext cx="2232248" cy="64807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0.18139</cdr:x>
      <cdr:y>0.05372</cdr:y>
    </cdr:from>
    <cdr:to>
      <cdr:x>0.22359</cdr:x>
      <cdr:y>0.62783</cdr:y>
    </cdr:to>
    <cdr:sp macro="" textlink="">
      <cdr:nvSpPr>
        <cdr:cNvPr id="4" name="TextBox 3"/>
        <cdr:cNvSpPr txBox="1"/>
      </cdr:nvSpPr>
      <cdr:spPr>
        <a:xfrm xmlns:a="http://schemas.openxmlformats.org/drawingml/2006/main" rot="16200000">
          <a:off x="287562" y="1529666"/>
          <a:ext cx="2880320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b="1" dirty="0" err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Қозғалыс</a:t>
          </a:r>
          <a:r>
            <a:rPr lang="ru-RU" sz="1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жылдамдығы</a:t>
          </a:r>
          <a:r>
            <a:rPr lang="ru-RU" sz="1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</cdr:txBody>
    </cdr:sp>
  </cdr:relSizeAnchor>
  <cdr:relSizeAnchor xmlns:cdr="http://schemas.openxmlformats.org/drawingml/2006/chartDrawing">
    <cdr:from>
      <cdr:x>0.56116</cdr:x>
      <cdr:y>0.2116</cdr:y>
    </cdr:from>
    <cdr:to>
      <cdr:x>0.59491</cdr:x>
      <cdr:y>0.64219</cdr:y>
    </cdr:to>
    <cdr:sp macro="" textlink="">
      <cdr:nvSpPr>
        <cdr:cNvPr id="5" name="TextBox 4"/>
        <cdr:cNvSpPr txBox="1"/>
      </cdr:nvSpPr>
      <cdr:spPr>
        <a:xfrm xmlns:a="http://schemas.openxmlformats.org/drawingml/2006/main" rot="16200000">
          <a:off x="3851958" y="1997718"/>
          <a:ext cx="2160240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Сақтандыру белдігі </a:t>
          </a:r>
        </a:p>
      </cdr:txBody>
    </cdr:sp>
  </cdr:relSizeAnchor>
  <cdr:relSizeAnchor xmlns:cdr="http://schemas.openxmlformats.org/drawingml/2006/chartDrawing">
    <cdr:from>
      <cdr:x>0.38393</cdr:x>
      <cdr:y>0.12549</cdr:y>
    </cdr:from>
    <cdr:to>
      <cdr:x>0.41769</cdr:x>
      <cdr:y>0.64219</cdr:y>
    </cdr:to>
    <cdr:sp macro="" textlink="">
      <cdr:nvSpPr>
        <cdr:cNvPr id="6" name="TextBox 5"/>
        <cdr:cNvSpPr txBox="1"/>
      </cdr:nvSpPr>
      <cdr:spPr>
        <a:xfrm xmlns:a="http://schemas.openxmlformats.org/drawingml/2006/main" rot="16200000">
          <a:off x="2123766" y="1781694"/>
          <a:ext cx="2592288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kk-KZ" sz="1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Жарықтандыру құрылғысы</a:t>
          </a:r>
          <a:endParaRPr lang="ru-RU" sz="1400" b="1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0.7637</cdr:x>
      <cdr:y>0.11113</cdr:y>
    </cdr:from>
    <cdr:to>
      <cdr:x>0.81434</cdr:x>
      <cdr:y>0.64219</cdr:y>
    </cdr:to>
    <cdr:sp macro="" textlink="">
      <cdr:nvSpPr>
        <cdr:cNvPr id="7" name="TextBox 6"/>
        <cdr:cNvSpPr txBox="1"/>
      </cdr:nvSpPr>
      <cdr:spPr>
        <a:xfrm xmlns:a="http://schemas.openxmlformats.org/drawingml/2006/main" rot="16200000">
          <a:off x="5400130" y="1673682"/>
          <a:ext cx="2664296" cy="4320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kk-KZ" sz="1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Ұ</a:t>
          </a:r>
          <a:r>
            <a:rPr lang="ru-RU" sz="1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я</a:t>
          </a:r>
          <a:r>
            <a:rPr lang="kk-KZ" sz="1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лы телефон пайдалану</a:t>
          </a:r>
          <a:endParaRPr lang="ru-RU" sz="1400" b="1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0.03168</cdr:x>
      <cdr:y>0.74266</cdr:y>
    </cdr:from>
    <cdr:to>
      <cdr:x>0.17697</cdr:x>
      <cdr:y>0.80007</cdr:y>
    </cdr:to>
    <cdr:sp macro="" textlink="">
      <cdr:nvSpPr>
        <cdr:cNvPr id="8" name="TextBox 7"/>
        <cdr:cNvSpPr txBox="1"/>
      </cdr:nvSpPr>
      <cdr:spPr>
        <a:xfrm xmlns:a="http://schemas.openxmlformats.org/drawingml/2006/main">
          <a:off x="272576" y="3725910"/>
          <a:ext cx="1250184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kk-KZ" sz="16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Барлығы</a:t>
          </a:r>
          <a:endParaRPr lang="ru-RU" sz="1600" b="1" dirty="0">
            <a:solidFill>
              <a:schemeClr val="tx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71801" cy="497364"/>
          </a:xfrm>
          <a:prstGeom prst="rect">
            <a:avLst/>
          </a:prstGeom>
        </p:spPr>
        <p:txBody>
          <a:bodyPr vert="horz" lIns="91968" tIns="45984" rIns="91968" bIns="45984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5" y="1"/>
            <a:ext cx="2971801" cy="497364"/>
          </a:xfrm>
          <a:prstGeom prst="rect">
            <a:avLst/>
          </a:prstGeom>
        </p:spPr>
        <p:txBody>
          <a:bodyPr vert="horz" lIns="91968" tIns="45984" rIns="91968" bIns="45984" rtlCol="0"/>
          <a:lstStyle>
            <a:lvl1pPr algn="r">
              <a:defRPr sz="1200"/>
            </a:lvl1pPr>
          </a:lstStyle>
          <a:p>
            <a:fld id="{449DA97F-A34D-4188-AAF5-DF0DA7C9917D}" type="datetimeFigureOut">
              <a:rPr lang="ru-RU" smtClean="0"/>
              <a:pPr/>
              <a:t>28.02.2019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448187"/>
            <a:ext cx="2971801" cy="497364"/>
          </a:xfrm>
          <a:prstGeom prst="rect">
            <a:avLst/>
          </a:prstGeom>
        </p:spPr>
        <p:txBody>
          <a:bodyPr vert="horz" lIns="91968" tIns="45984" rIns="91968" bIns="45984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5" y="9448187"/>
            <a:ext cx="2971801" cy="497364"/>
          </a:xfrm>
          <a:prstGeom prst="rect">
            <a:avLst/>
          </a:prstGeom>
        </p:spPr>
        <p:txBody>
          <a:bodyPr vert="horz" lIns="91968" tIns="45984" rIns="91968" bIns="45984" rtlCol="0" anchor="b"/>
          <a:lstStyle>
            <a:lvl1pPr algn="r">
              <a:defRPr sz="1200"/>
            </a:lvl1pPr>
          </a:lstStyle>
          <a:p>
            <a:fld id="{AF770061-3EAD-4B35-8931-2A7627BDCF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774755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71801" cy="497364"/>
          </a:xfrm>
          <a:prstGeom prst="rect">
            <a:avLst/>
          </a:prstGeom>
        </p:spPr>
        <p:txBody>
          <a:bodyPr vert="horz" lIns="91968" tIns="45984" rIns="91968" bIns="45984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5" y="1"/>
            <a:ext cx="2971801" cy="497364"/>
          </a:xfrm>
          <a:prstGeom prst="rect">
            <a:avLst/>
          </a:prstGeom>
        </p:spPr>
        <p:txBody>
          <a:bodyPr vert="horz" lIns="91968" tIns="45984" rIns="91968" bIns="45984" rtlCol="0"/>
          <a:lstStyle>
            <a:lvl1pPr algn="r">
              <a:defRPr sz="1200"/>
            </a:lvl1pPr>
          </a:lstStyle>
          <a:p>
            <a:fld id="{452A507B-B0CD-4A02-AB9F-B12FC808E0B4}" type="datetimeFigureOut">
              <a:rPr lang="ru-RU" smtClean="0"/>
              <a:pPr/>
              <a:t>28.02.2019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968" tIns="45984" rIns="91968" bIns="45984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1" y="4724956"/>
            <a:ext cx="5486400" cy="4476274"/>
          </a:xfrm>
          <a:prstGeom prst="rect">
            <a:avLst/>
          </a:prstGeom>
        </p:spPr>
        <p:txBody>
          <a:bodyPr vert="horz" lIns="91968" tIns="45984" rIns="91968" bIns="45984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48187"/>
            <a:ext cx="2971801" cy="497364"/>
          </a:xfrm>
          <a:prstGeom prst="rect">
            <a:avLst/>
          </a:prstGeom>
        </p:spPr>
        <p:txBody>
          <a:bodyPr vert="horz" lIns="91968" tIns="45984" rIns="91968" bIns="45984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5" y="9448187"/>
            <a:ext cx="2971801" cy="497364"/>
          </a:xfrm>
          <a:prstGeom prst="rect">
            <a:avLst/>
          </a:prstGeom>
        </p:spPr>
        <p:txBody>
          <a:bodyPr vert="horz" lIns="91968" tIns="45984" rIns="91968" bIns="45984" rtlCol="0" anchor="b"/>
          <a:lstStyle>
            <a:lvl1pPr algn="r">
              <a:defRPr sz="1200"/>
            </a:lvl1pPr>
          </a:lstStyle>
          <a:p>
            <a:fld id="{8457BC41-3461-4122-9A56-E77CF121BA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032105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42975" y="746125"/>
            <a:ext cx="4972050" cy="37290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19673"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863918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27117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Ескертпе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229942" indent="-229942" algn="just"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ЖШС «ЖАНАРЫС»-пен ЖҚҚ бойынша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ұзақ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мерзімге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келісім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шарт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жасалған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(1 509 дана) және ЖШС «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ZHAMAL-AI LTD» (1 895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дана).</a:t>
            </a:r>
          </a:p>
          <a:p>
            <a:pPr marL="229942" indent="-229942" algn="just"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ЖШС «ЖАНАРЫС»-пен ЖҚҚ бойынша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ұзақ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мерзімге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келісім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шарт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жасалған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(647 дана) және ЖШС «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ZHAMAL-AI LTD» (584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дана). 2016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жылдың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соңына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дейін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340 дана ЖҚҚ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сатып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алынып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жұмысшыларға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таратылады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1 039 дана қыстық арнайы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киімдер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тендері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25.07.2016ж.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Жарияланды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2017жылға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ұзақ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мерзімдегі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келісім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шарт бойынша ЖҚҚ саны 828,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біздегі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сұраныс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саны 646.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Атап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айтқанда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салалық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нормаларға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сәйкес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тегін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берілетін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арнайы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арнайы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аяқ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және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басқа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жеке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қорғану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құралдарын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беру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көзделген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Жұмысшыларға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жылдың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суық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мезгіліне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дейін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жылы арнайы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және арнайы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аяқ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беріледі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Жылы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мен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аяқ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қызметкерлерге 01.10.2016 ж.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бастап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15.10.16 ж.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дейін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беріледі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қызметкерлер жылы арнайы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киіммен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100% 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ға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қамтамасыз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етілетін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болады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229942" indent="-229942"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«ZHAMAL-AI LTD»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ЖШС-мен ЖҚҚ жеткізу № 227-16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ұзақ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мерзімді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келісім-шарт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15.06.2016 жылы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құрылды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бәтеңке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- 1697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жұп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етік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- 657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жұп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61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жұбы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2017 жылға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өтеді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Барлық КБ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қызметкерлері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31.08.2016 жылға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дейін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жазғы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арнайы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аяқкиіммен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қамтамасыз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етіледі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29942" indent="-229942"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13.06.2016ж. тендер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жарияланды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өтпей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калды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28.07.2016ж. тендер қайта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жарияланды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ашылуы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16.08.2016ж.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қарауға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және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қорытындысын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шығаруға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күн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беріледі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және 10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күн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келісім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шарт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құруға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45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күн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арнайы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аяқкиімді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дайындауға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және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жеткізуге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беріледі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Жеткізудің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жоспарланған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мерзімі 17-ші қыркүйек.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Өтінім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бойынша 2 464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жұп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арнайы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аяқкиім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оның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ішінде: 1 838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жұп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2016 жылғы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қажеттілік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626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жұп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- 1-тоқсан 2017 жылғы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қажеттілік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29942" indent="-229942">
              <a:buAutoNum type="arabicPeriod"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24676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42975" y="746125"/>
            <a:ext cx="4972050" cy="37290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Вместо ссылки </a:t>
            </a:r>
            <a:r>
              <a:rPr lang="en-US" b="1" dirty="0">
                <a:latin typeface="Verdana" pitchFamily="34" charset="0"/>
              </a:rPr>
              <a:t>www.blog.com</a:t>
            </a:r>
            <a:r>
              <a:rPr lang="uk-UA" b="1" dirty="0">
                <a:latin typeface="Verdana" pitchFamily="34" charset="0"/>
              </a:rPr>
              <a:t> </a:t>
            </a:r>
            <a:r>
              <a:rPr lang="uk-UA" dirty="0">
                <a:latin typeface="Verdana" pitchFamily="34" charset="0"/>
              </a:rPr>
              <a:t>тут и по </a:t>
            </a:r>
            <a:r>
              <a:rPr lang="uk-UA" dirty="0" err="1">
                <a:latin typeface="Verdana" pitchFamily="34" charset="0"/>
              </a:rPr>
              <a:t>всей</a:t>
            </a:r>
            <a:r>
              <a:rPr lang="uk-UA" dirty="0">
                <a:latin typeface="Verdana" pitchFamily="34" charset="0"/>
              </a:rPr>
              <a:t> </a:t>
            </a:r>
            <a:r>
              <a:rPr lang="uk-UA" dirty="0" err="1">
                <a:latin typeface="Verdana" pitchFamily="34" charset="0"/>
              </a:rPr>
              <a:t>презентации</a:t>
            </a:r>
            <a:r>
              <a:rPr lang="uk-UA" dirty="0">
                <a:latin typeface="Verdana" pitchFamily="34" charset="0"/>
              </a:rPr>
              <a:t> </a:t>
            </a:r>
            <a:r>
              <a:rPr lang="uk-UA" dirty="0" err="1">
                <a:latin typeface="Verdana" pitchFamily="34" charset="0"/>
              </a:rPr>
              <a:t>поставьте</a:t>
            </a:r>
            <a:r>
              <a:rPr lang="uk-UA" dirty="0">
                <a:latin typeface="Verdana" pitchFamily="34" charset="0"/>
              </a:rPr>
              <a:t> адрес </a:t>
            </a:r>
            <a:r>
              <a:rPr lang="uk-UA" dirty="0" err="1">
                <a:latin typeface="Verdana" pitchFamily="34" charset="0"/>
              </a:rPr>
              <a:t>своего</a:t>
            </a:r>
            <a:r>
              <a:rPr lang="uk-UA" dirty="0">
                <a:latin typeface="Verdana" pitchFamily="34" charset="0"/>
              </a:rPr>
              <a:t> </a:t>
            </a:r>
            <a:r>
              <a:rPr lang="uk-UA" dirty="0" err="1">
                <a:latin typeface="Verdana" pitchFamily="34" charset="0"/>
              </a:rPr>
              <a:t>веб-портфолио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890944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89" name="Group 17"/>
          <p:cNvGrpSpPr>
            <a:grpSpLocks/>
          </p:cNvGrpSpPr>
          <p:nvPr/>
        </p:nvGrpSpPr>
        <p:grpSpPr bwMode="auto">
          <a:xfrm>
            <a:off x="-9525" y="2708279"/>
            <a:ext cx="9183688" cy="1501775"/>
            <a:chOff x="-23" y="1319"/>
            <a:chExt cx="5799" cy="946"/>
          </a:xfrm>
        </p:grpSpPr>
        <p:sp>
          <p:nvSpPr>
            <p:cNvPr id="3090" name="Freeform 18"/>
            <p:cNvSpPr>
              <a:spLocks/>
            </p:cNvSpPr>
            <p:nvPr/>
          </p:nvSpPr>
          <p:spPr bwMode="gray">
            <a:xfrm>
              <a:off x="-20" y="1319"/>
              <a:ext cx="5779" cy="946"/>
            </a:xfrm>
            <a:custGeom>
              <a:avLst/>
              <a:gdLst/>
              <a:ahLst/>
              <a:cxnLst>
                <a:cxn ang="0">
                  <a:pos x="6" y="454"/>
                </a:cxn>
                <a:cxn ang="0">
                  <a:pos x="355" y="454"/>
                </a:cxn>
                <a:cxn ang="0">
                  <a:pos x="757" y="1"/>
                </a:cxn>
                <a:cxn ang="0">
                  <a:pos x="2511" y="0"/>
                </a:cxn>
                <a:cxn ang="0">
                  <a:pos x="2646" y="144"/>
                </a:cxn>
                <a:cxn ang="0">
                  <a:pos x="5779" y="137"/>
                </a:cxn>
                <a:cxn ang="0">
                  <a:pos x="5779" y="772"/>
                </a:cxn>
                <a:cxn ang="0">
                  <a:pos x="2899" y="765"/>
                </a:cxn>
                <a:cxn ang="0">
                  <a:pos x="2757" y="946"/>
                </a:cxn>
                <a:cxn ang="0">
                  <a:pos x="1883" y="946"/>
                </a:cxn>
                <a:cxn ang="0">
                  <a:pos x="1663" y="687"/>
                </a:cxn>
                <a:cxn ang="0">
                  <a:pos x="0" y="687"/>
                </a:cxn>
                <a:cxn ang="0">
                  <a:pos x="35" y="480"/>
                </a:cxn>
              </a:cxnLst>
              <a:rect l="0" t="0" r="r" b="b"/>
              <a:pathLst>
                <a:path w="5779" h="946">
                  <a:moveTo>
                    <a:pt x="6" y="454"/>
                  </a:moveTo>
                  <a:lnTo>
                    <a:pt x="355" y="454"/>
                  </a:lnTo>
                  <a:lnTo>
                    <a:pt x="757" y="1"/>
                  </a:lnTo>
                  <a:lnTo>
                    <a:pt x="2511" y="0"/>
                  </a:lnTo>
                  <a:lnTo>
                    <a:pt x="2646" y="144"/>
                  </a:lnTo>
                  <a:lnTo>
                    <a:pt x="5779" y="137"/>
                  </a:lnTo>
                  <a:lnTo>
                    <a:pt x="5779" y="772"/>
                  </a:lnTo>
                  <a:lnTo>
                    <a:pt x="2899" y="765"/>
                  </a:lnTo>
                  <a:lnTo>
                    <a:pt x="2757" y="946"/>
                  </a:lnTo>
                  <a:lnTo>
                    <a:pt x="1883" y="946"/>
                  </a:lnTo>
                  <a:lnTo>
                    <a:pt x="1663" y="687"/>
                  </a:lnTo>
                  <a:lnTo>
                    <a:pt x="0" y="687"/>
                  </a:lnTo>
                  <a:lnTo>
                    <a:pt x="35" y="480"/>
                  </a:ln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ffectLst>
              <a:outerShdw dist="77251" dir="4832261" algn="ctr" rotWithShape="0">
                <a:srgbClr val="000066">
                  <a:alpha val="19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3091" name="Freeform 19" descr="01_img(Global Digtal Desigm(imageState)"/>
            <p:cNvSpPr>
              <a:spLocks/>
            </p:cNvSpPr>
            <p:nvPr/>
          </p:nvSpPr>
          <p:spPr bwMode="gray">
            <a:xfrm>
              <a:off x="-23" y="1344"/>
              <a:ext cx="5799" cy="895"/>
            </a:xfrm>
            <a:custGeom>
              <a:avLst/>
              <a:gdLst/>
              <a:ahLst/>
              <a:cxnLst>
                <a:cxn ang="0">
                  <a:pos x="0" y="455"/>
                </a:cxn>
                <a:cxn ang="0">
                  <a:pos x="369" y="454"/>
                </a:cxn>
                <a:cxn ang="0">
                  <a:pos x="776" y="0"/>
                </a:cxn>
                <a:cxn ang="0">
                  <a:pos x="2496" y="0"/>
                </a:cxn>
                <a:cxn ang="0">
                  <a:pos x="2632" y="136"/>
                </a:cxn>
                <a:cxn ang="0">
                  <a:pos x="5799" y="136"/>
                </a:cxn>
                <a:cxn ang="0">
                  <a:pos x="5788" y="727"/>
                </a:cxn>
                <a:cxn ang="0">
                  <a:pos x="2883" y="708"/>
                </a:cxn>
                <a:cxn ang="0">
                  <a:pos x="2747" y="895"/>
                </a:cxn>
                <a:cxn ang="0">
                  <a:pos x="1899" y="895"/>
                </a:cxn>
                <a:cxn ang="0">
                  <a:pos x="1681" y="635"/>
                </a:cxn>
                <a:cxn ang="0">
                  <a:pos x="7" y="635"/>
                </a:cxn>
                <a:cxn ang="0">
                  <a:pos x="7" y="454"/>
                </a:cxn>
              </a:cxnLst>
              <a:rect l="0" t="0" r="r" b="b"/>
              <a:pathLst>
                <a:path w="5799" h="895">
                  <a:moveTo>
                    <a:pt x="0" y="455"/>
                  </a:moveTo>
                  <a:lnTo>
                    <a:pt x="369" y="454"/>
                  </a:lnTo>
                  <a:lnTo>
                    <a:pt x="776" y="0"/>
                  </a:lnTo>
                  <a:lnTo>
                    <a:pt x="2496" y="0"/>
                  </a:lnTo>
                  <a:lnTo>
                    <a:pt x="2632" y="136"/>
                  </a:lnTo>
                  <a:lnTo>
                    <a:pt x="5799" y="136"/>
                  </a:lnTo>
                  <a:lnTo>
                    <a:pt x="5788" y="727"/>
                  </a:lnTo>
                  <a:lnTo>
                    <a:pt x="2883" y="708"/>
                  </a:lnTo>
                  <a:lnTo>
                    <a:pt x="2747" y="895"/>
                  </a:lnTo>
                  <a:lnTo>
                    <a:pt x="1899" y="895"/>
                  </a:lnTo>
                  <a:lnTo>
                    <a:pt x="1681" y="635"/>
                  </a:lnTo>
                  <a:lnTo>
                    <a:pt x="7" y="635"/>
                  </a:lnTo>
                  <a:lnTo>
                    <a:pt x="7" y="454"/>
                  </a:lnTo>
                </a:path>
              </a:pathLst>
            </a:custGeom>
            <a:blipFill dpi="0" rotWithShape="1">
              <a:blip r:embed="rId2"/>
              <a:srcRect/>
              <a:stretch>
                <a:fillRect/>
              </a:stretch>
            </a:blip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black">
          <a:xfrm>
            <a:off x="990600" y="4953000"/>
            <a:ext cx="7315200" cy="381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1800">
                <a:latin typeface="Verdana" pitchFamily="34" charset="0"/>
              </a:defRPr>
            </a:lvl1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auto">
          <a:xfrm>
            <a:off x="304800" y="228601"/>
            <a:ext cx="140968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uk-UA" sz="2000" b="1" dirty="0">
                <a:latin typeface="Verdana" pitchFamily="34" charset="0"/>
              </a:rPr>
              <a:t>ФОТО</a:t>
            </a:r>
            <a:endParaRPr lang="en-US" sz="2000" b="1" dirty="0">
              <a:latin typeface="Verdana" pitchFamily="34" charset="0"/>
            </a:endParaRPr>
          </a:p>
        </p:txBody>
      </p:sp>
      <p:sp>
        <p:nvSpPr>
          <p:cNvPr id="3092" name="Rectangle 20"/>
          <p:cNvSpPr>
            <a:spLocks noGrp="1" noChangeArrowheads="1"/>
          </p:cNvSpPr>
          <p:nvPr>
            <p:ph type="ctrTitle" sz="quarter"/>
          </p:nvPr>
        </p:nvSpPr>
        <p:spPr bwMode="black">
          <a:xfrm>
            <a:off x="611190" y="1700213"/>
            <a:ext cx="8137525" cy="792163"/>
          </a:xfrm>
          <a:effectLst>
            <a:outerShdw dist="53882" dir="2700000" algn="ctr" rotWithShape="0">
              <a:schemeClr val="bg2">
                <a:alpha val="50000"/>
              </a:schemeClr>
            </a:outerShdw>
          </a:effectLst>
        </p:spPr>
        <p:txBody>
          <a:bodyPr/>
          <a:lstStyle>
            <a:lvl1pPr>
              <a:defRPr sz="3600" b="1">
                <a:solidFill>
                  <a:schemeClr val="tx1"/>
                </a:solidFill>
              </a:defRPr>
            </a:lvl1pPr>
          </a:lstStyle>
          <a:p>
            <a:r>
              <a:rPr lang="ru-RU" altLang="ko-KR"/>
              <a:t>Образец заголовка</a:t>
            </a:r>
            <a:endParaRPr lang="en-US" altLang="ko-K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dirty="0"/>
              <a:t>ПІБ, рік</a:t>
            </a:r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ACE947-0179-40F8-9670-1714461EDEA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89" indent="0">
              <a:buNone/>
              <a:defRPr sz="1800"/>
            </a:lvl2pPr>
            <a:lvl3pPr marL="914377" indent="0">
              <a:buNone/>
              <a:defRPr sz="1600"/>
            </a:lvl3pPr>
            <a:lvl4pPr marL="1371566" indent="0">
              <a:buNone/>
              <a:defRPr sz="1400"/>
            </a:lvl4pPr>
            <a:lvl5pPr marL="1828754" indent="0">
              <a:buNone/>
              <a:defRPr sz="1400"/>
            </a:lvl5pPr>
            <a:lvl6pPr marL="2285943" indent="0">
              <a:buNone/>
              <a:defRPr sz="1400"/>
            </a:lvl6pPr>
            <a:lvl7pPr marL="2743131" indent="0">
              <a:buNone/>
              <a:defRPr sz="1400"/>
            </a:lvl7pPr>
            <a:lvl8pPr marL="3200320" indent="0">
              <a:buNone/>
              <a:defRPr sz="1400"/>
            </a:lvl8pPr>
            <a:lvl9pPr marL="3657509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dirty="0"/>
              <a:t>ПІБ, рік</a:t>
            </a:r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0D924D-886A-4668-B5E6-2B5D01F68D3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343027"/>
            <a:ext cx="4038600" cy="51371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343027"/>
            <a:ext cx="4038600" cy="51371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dirty="0"/>
              <a:t>ПІБ, рік</a:t>
            </a:r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914C77-0F69-42A6-83EF-0C0D1CAC9BB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dirty="0"/>
              <a:t>ПІБ, рік</a:t>
            </a:r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B48502-8CE0-4710-99AD-6D48358E671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dirty="0"/>
              <a:t>ПІБ, рік</a:t>
            </a:r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AF7F7D-B395-4771-BE4E-FE32E7E7674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dirty="0"/>
              <a:t>ПІБ, рік</a:t>
            </a:r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8FB052-2527-4325-908A-76A546CDC83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4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ПІБ, рік</a:t>
            </a: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9585AF-9FB9-46D8-ADEA-086724F7CDD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ПІБ, рік</a:t>
            </a: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1448C6-721C-464C-86CA-A40CD5B6FF3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ПІБ, рік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E0B768-17B7-4363-8402-490E3E397BF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79442"/>
            <a:ext cx="2057400" cy="5900737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79442"/>
            <a:ext cx="6019800" cy="590073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ПІБ, рік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C05EB0-8EDF-49FF-BB84-D4CDDBD0B22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579437"/>
            <a:ext cx="7848600" cy="563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343027"/>
            <a:ext cx="8229600" cy="5137151"/>
          </a:xfrm>
        </p:spPr>
        <p:txBody>
          <a:bodyPr/>
          <a:lstStyle/>
          <a:p>
            <a:r>
              <a:rPr lang="ru-RU"/>
              <a:t>Вставка таблицы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7010400" y="288927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5791200" y="6537327"/>
            <a:ext cx="2895600" cy="320675"/>
          </a:xfrm>
        </p:spPr>
        <p:txBody>
          <a:bodyPr/>
          <a:lstStyle>
            <a:lvl1pPr>
              <a:defRPr/>
            </a:lvl1pPr>
          </a:lstStyle>
          <a:p>
            <a:r>
              <a:rPr lang="uk-UA" dirty="0"/>
              <a:t>ПІБ, рік</a:t>
            </a:r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3671888" y="6537327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fld id="{70B291BA-8E09-4645-854F-3CDDB134E59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microsoft.com/office/2007/relationships/hdphoto" Target="../media/hdphoto1.wdp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alphaModFix amt="20000"/>
            <a:duotone>
              <a:schemeClr val="accent1">
                <a:shade val="45000"/>
                <a:satMod val="135000"/>
              </a:schemeClr>
              <a:prstClr val="white"/>
            </a:duotone>
            <a:lum/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harpenSoften amount="-500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0" name="Freeform 16"/>
          <p:cNvSpPr>
            <a:spLocks/>
          </p:cNvSpPr>
          <p:nvPr/>
        </p:nvSpPr>
        <p:spPr bwMode="gray">
          <a:xfrm>
            <a:off x="1" y="360363"/>
            <a:ext cx="9148763" cy="900112"/>
          </a:xfrm>
          <a:custGeom>
            <a:avLst/>
            <a:gdLst/>
            <a:ahLst/>
            <a:cxnLst>
              <a:cxn ang="0">
                <a:pos x="0" y="368"/>
              </a:cxn>
              <a:cxn ang="0">
                <a:pos x="440" y="368"/>
              </a:cxn>
              <a:cxn ang="0">
                <a:pos x="777" y="0"/>
              </a:cxn>
              <a:cxn ang="0">
                <a:pos x="2162" y="0"/>
              </a:cxn>
              <a:cxn ang="0">
                <a:pos x="2265" y="116"/>
              </a:cxn>
              <a:cxn ang="0">
                <a:pos x="5756" y="112"/>
              </a:cxn>
              <a:cxn ang="0">
                <a:pos x="5763" y="567"/>
              </a:cxn>
              <a:cxn ang="0">
                <a:pos x="6" y="556"/>
              </a:cxn>
            </a:cxnLst>
            <a:rect l="0" t="0" r="r" b="b"/>
            <a:pathLst>
              <a:path w="5763" h="567">
                <a:moveTo>
                  <a:pt x="0" y="368"/>
                </a:moveTo>
                <a:lnTo>
                  <a:pt x="440" y="368"/>
                </a:lnTo>
                <a:lnTo>
                  <a:pt x="777" y="0"/>
                </a:lnTo>
                <a:lnTo>
                  <a:pt x="2162" y="0"/>
                </a:lnTo>
                <a:lnTo>
                  <a:pt x="2265" y="116"/>
                </a:lnTo>
                <a:lnTo>
                  <a:pt x="5756" y="112"/>
                </a:lnTo>
                <a:lnTo>
                  <a:pt x="5763" y="567"/>
                </a:lnTo>
                <a:lnTo>
                  <a:pt x="6" y="556"/>
                </a:lnTo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39" name="Freeform 15" descr="01b_img(Global Digtal Desigm(imageState)"/>
          <p:cNvSpPr>
            <a:spLocks/>
          </p:cNvSpPr>
          <p:nvPr/>
        </p:nvSpPr>
        <p:spPr bwMode="gray">
          <a:xfrm>
            <a:off x="-9525" y="336551"/>
            <a:ext cx="9182100" cy="838200"/>
          </a:xfrm>
          <a:custGeom>
            <a:avLst/>
            <a:gdLst/>
            <a:ahLst/>
            <a:cxnLst>
              <a:cxn ang="0">
                <a:pos x="449" y="370"/>
              </a:cxn>
              <a:cxn ang="0">
                <a:pos x="768" y="1"/>
              </a:cxn>
              <a:cxn ang="0">
                <a:pos x="2158" y="0"/>
              </a:cxn>
              <a:cxn ang="0">
                <a:pos x="2258" y="115"/>
              </a:cxn>
              <a:cxn ang="0">
                <a:pos x="5784" y="115"/>
              </a:cxn>
              <a:cxn ang="0">
                <a:pos x="5779" y="528"/>
              </a:cxn>
              <a:cxn ang="0">
                <a:pos x="0" y="519"/>
              </a:cxn>
              <a:cxn ang="0">
                <a:pos x="0" y="371"/>
              </a:cxn>
            </a:cxnLst>
            <a:rect l="0" t="0" r="r" b="b"/>
            <a:pathLst>
              <a:path w="5784" h="528">
                <a:moveTo>
                  <a:pt x="449" y="370"/>
                </a:moveTo>
                <a:lnTo>
                  <a:pt x="768" y="1"/>
                </a:lnTo>
                <a:lnTo>
                  <a:pt x="2158" y="0"/>
                </a:lnTo>
                <a:lnTo>
                  <a:pt x="2258" y="115"/>
                </a:lnTo>
                <a:lnTo>
                  <a:pt x="5784" y="115"/>
                </a:lnTo>
                <a:lnTo>
                  <a:pt x="5779" y="528"/>
                </a:lnTo>
                <a:lnTo>
                  <a:pt x="0" y="519"/>
                </a:lnTo>
                <a:lnTo>
                  <a:pt x="0" y="371"/>
                </a:lnTo>
              </a:path>
            </a:pathLst>
          </a:custGeom>
          <a:blipFill dpi="0" rotWithShape="1">
            <a:blip r:embed="rId16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43027"/>
            <a:ext cx="8229600" cy="5137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010400" y="288927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latin typeface="+mj-lt"/>
              </a:defRPr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791200" y="6537327"/>
            <a:ext cx="2895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1">
                <a:latin typeface="+mj-lt"/>
              </a:defRPr>
            </a:lvl1pPr>
          </a:lstStyle>
          <a:p>
            <a:r>
              <a:rPr lang="uk-UA" dirty="0"/>
              <a:t>ПІБ, рік</a:t>
            </a:r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671888" y="6537327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b="1">
                <a:latin typeface="+mj-lt"/>
              </a:defRPr>
            </a:lvl1pPr>
          </a:lstStyle>
          <a:p>
            <a:fld id="{E1D3F185-9A76-4015-8A5F-1844EBC78D04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609600" y="579437"/>
            <a:ext cx="7848600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5pPr>
      <a:lvl6pPr marL="457189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6pPr>
      <a:lvl7pPr marL="914377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7pPr>
      <a:lvl8pPr marL="1371566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8pPr>
      <a:lvl9pPr marL="1828754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9pPr>
    </p:titleStyle>
    <p:bodyStyle>
      <a:lvl1pPr marL="342891" indent="-342891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32" indent="-285744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2pPr>
      <a:lvl3pPr marL="1142971" indent="-228594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160" indent="-228594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349" indent="-228594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537" indent="-228594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726" indent="-228594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8914" indent="-228594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103" indent="-228594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 txBox="1">
            <a:spLocks/>
          </p:cNvSpPr>
          <p:nvPr/>
        </p:nvSpPr>
        <p:spPr>
          <a:xfrm>
            <a:off x="4297428" y="4725144"/>
            <a:ext cx="4679423" cy="1032421"/>
          </a:xfrm>
          <a:prstGeom prst="rect">
            <a:avLst/>
          </a:prstGeom>
        </p:spPr>
        <p:txBody>
          <a:bodyPr vert="horz" lIns="91417" tIns="45709" rIns="91417" bIns="45709" rtlCol="0" anchor="b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2018 </a:t>
            </a:r>
            <a:r>
              <a:rPr lang="ru-RU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жылғы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атқарылған жұмыстар есебі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0" y="188640"/>
            <a:ext cx="9144000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фыфывфывфывфывф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1640" y="404664"/>
            <a:ext cx="6048672" cy="2304256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96111" y="1330104"/>
            <a:ext cx="6285154" cy="370704"/>
          </a:xfrm>
        </p:spPr>
        <p:txBody>
          <a:bodyPr>
            <a:noAutofit/>
          </a:bodyPr>
          <a:lstStyle/>
          <a:p>
            <a:pPr lvl="0" algn="ctr">
              <a:lnSpc>
                <a:spcPct val="100000"/>
              </a:lnSpc>
            </a:pPr>
            <a:r>
              <a:rPr lang="kk-KZ" sz="1814" b="1" dirty="0">
                <a:ln w="0"/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Тапсырыс беруші мекемелер бойынша табыс көлемі </a:t>
            </a:r>
            <a:endParaRPr lang="ru-RU" sz="1814" b="1" dirty="0">
              <a:ln w="0"/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8028384" y="1591805"/>
            <a:ext cx="831127" cy="253019"/>
          </a:xfrm>
          <a:prstGeom prst="rect">
            <a:avLst/>
          </a:prstGeom>
          <a:noFill/>
        </p:spPr>
        <p:txBody>
          <a:bodyPr wrap="none" lIns="82932" tIns="41466" rIns="82932" bIns="41466" rtlCol="0">
            <a:spAutoFit/>
          </a:bodyPr>
          <a:lstStyle/>
          <a:p>
            <a:r>
              <a:rPr lang="ru-RU" sz="11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мың теңге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300167" y="1395170"/>
            <a:ext cx="1827552" cy="335029"/>
          </a:xfrm>
          <a:prstGeom prst="rect">
            <a:avLst/>
          </a:prstGeom>
          <a:noFill/>
        </p:spPr>
        <p:txBody>
          <a:bodyPr wrap="square" lIns="82932" tIns="41466" rIns="82932" bIns="41466" rtlCol="0">
            <a:spAutoFit/>
          </a:bodyPr>
          <a:lstStyle/>
          <a:p>
            <a:endParaRPr lang="ru-RU" sz="1633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9632" y="382867"/>
            <a:ext cx="1890210" cy="720080"/>
          </a:xfrm>
          <a:prstGeom prst="rect">
            <a:avLst/>
          </a:prstGeom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1547664" y="537693"/>
            <a:ext cx="7274565" cy="587051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2932" tIns="41466" rIns="82932" bIns="41466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lnSpc>
                <a:spcPct val="100000"/>
              </a:lnSpc>
            </a:pPr>
            <a:r>
              <a:rPr lang="kk-KZ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Өндірістік-экономикалық көрсеткіштер, </a:t>
            </a:r>
          </a:p>
          <a:p>
            <a:pPr algn="r">
              <a:lnSpc>
                <a:spcPct val="100000"/>
              </a:lnSpc>
            </a:pPr>
            <a:r>
              <a:rPr lang="kk-KZ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инвестициялық  жоспарлар туралы</a:t>
            </a:r>
            <a:endParaRPr lang="ru-RU" sz="1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Таблица 9">
            <a:extLst>
              <a:ext uri="{FF2B5EF4-FFF2-40B4-BE49-F238E27FC236}">
                <a16:creationId xmlns:a16="http://schemas.microsoft.com/office/drawing/2014/main" xmlns="" id="{C04A32D0-780D-42E6-825C-F57457DDB7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0107256"/>
              </p:ext>
            </p:extLst>
          </p:nvPr>
        </p:nvGraphicFramePr>
        <p:xfrm>
          <a:off x="179512" y="1906168"/>
          <a:ext cx="8784974" cy="4763194"/>
        </p:xfrm>
        <a:graphic>
          <a:graphicData uri="http://schemas.openxmlformats.org/drawingml/2006/table">
            <a:tbl>
              <a:tblPr/>
              <a:tblGrid>
                <a:gridCol w="923421">
                  <a:extLst>
                    <a:ext uri="{9D8B030D-6E8A-4147-A177-3AD203B41FA5}">
                      <a16:colId xmlns:a16="http://schemas.microsoft.com/office/drawing/2014/main" xmlns="" val="3849852326"/>
                    </a:ext>
                  </a:extLst>
                </a:gridCol>
                <a:gridCol w="4155393">
                  <a:extLst>
                    <a:ext uri="{9D8B030D-6E8A-4147-A177-3AD203B41FA5}">
                      <a16:colId xmlns:a16="http://schemas.microsoft.com/office/drawing/2014/main" xmlns="" val="1518727782"/>
                    </a:ext>
                  </a:extLst>
                </a:gridCol>
                <a:gridCol w="926540">
                  <a:extLst>
                    <a:ext uri="{9D8B030D-6E8A-4147-A177-3AD203B41FA5}">
                      <a16:colId xmlns:a16="http://schemas.microsoft.com/office/drawing/2014/main" xmlns="" val="4154308264"/>
                    </a:ext>
                  </a:extLst>
                </a:gridCol>
                <a:gridCol w="926540">
                  <a:extLst>
                    <a:ext uri="{9D8B030D-6E8A-4147-A177-3AD203B41FA5}">
                      <a16:colId xmlns:a16="http://schemas.microsoft.com/office/drawing/2014/main" xmlns="" val="3011698903"/>
                    </a:ext>
                  </a:extLst>
                </a:gridCol>
                <a:gridCol w="926540">
                  <a:extLst>
                    <a:ext uri="{9D8B030D-6E8A-4147-A177-3AD203B41FA5}">
                      <a16:colId xmlns:a16="http://schemas.microsoft.com/office/drawing/2014/main" xmlns="" val="1660913282"/>
                    </a:ext>
                  </a:extLst>
                </a:gridCol>
                <a:gridCol w="926540">
                  <a:extLst>
                    <a:ext uri="{9D8B030D-6E8A-4147-A177-3AD203B41FA5}">
                      <a16:colId xmlns:a16="http://schemas.microsoft.com/office/drawing/2014/main" xmlns="" val="3230615492"/>
                    </a:ext>
                  </a:extLst>
                </a:gridCol>
              </a:tblGrid>
              <a:tr h="251203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№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Көрсеткіш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атауы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2018 жыл  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ауытқуы 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Орынд.,  % 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83863054"/>
                  </a:ext>
                </a:extLst>
              </a:tr>
              <a:tr h="49274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жоспар скорр.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нақты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-/+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63356568"/>
                  </a:ext>
                </a:extLst>
              </a:tr>
              <a:tr h="251203">
                <a:tc gridSpan="6"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Барлығы ОТК бойынша: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61223513"/>
                  </a:ext>
                </a:extLst>
              </a:tr>
              <a:tr h="25120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«МаңғыстауМұнайГаз» АҚ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8 368 842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8 311 486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-57 356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99%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429397137"/>
                  </a:ext>
                </a:extLst>
              </a:tr>
              <a:tr h="25120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«О</a:t>
                      </a:r>
                      <a:r>
                        <a:rPr lang="en-US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il </a:t>
                      </a:r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</a:t>
                      </a:r>
                      <a:r>
                        <a:rPr lang="en-US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onstruction </a:t>
                      </a:r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</a:t>
                      </a:r>
                      <a:r>
                        <a:rPr lang="en-US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ompany» </a:t>
                      </a:r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ЖШС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1 081 906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1 048 261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-33 645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97%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86306155"/>
                  </a:ext>
                </a:extLst>
              </a:tr>
              <a:tr h="25120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«Oil Services Company» </a:t>
                      </a:r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ЖШС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2 164 190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2 216 703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52 513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102%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067862575"/>
                  </a:ext>
                </a:extLst>
              </a:tr>
              <a:tr h="25120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«Мангистауэнергомунай» ЖШС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139 189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138 670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-519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100%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43888354"/>
                  </a:ext>
                </a:extLst>
              </a:tr>
              <a:tr h="25120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«Мунайтелеком» ЖШС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18 991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16 744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-2 248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88%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266345147"/>
                  </a:ext>
                </a:extLst>
              </a:tr>
              <a:tr h="25120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Басқа да қосымша мекемелер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58 701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113 325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54 624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193%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0978924"/>
                  </a:ext>
                </a:extLst>
              </a:tr>
              <a:tr h="251203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Барлығы: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11 831 820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11 845 190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13 370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100%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147328914"/>
                  </a:ext>
                </a:extLst>
              </a:tr>
              <a:tr h="251203">
                <a:tc gridSpan="6"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соның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ішінде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МУТТ </a:t>
                      </a:r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бойынша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: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44345544"/>
                  </a:ext>
                </a:extLst>
              </a:tr>
              <a:tr h="25120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«МаңғыстауМұнайГаз» АҚ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1 241 768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1 262 554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20 786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102%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516333830"/>
                  </a:ext>
                </a:extLst>
              </a:tr>
              <a:tr h="25120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«О</a:t>
                      </a:r>
                      <a:r>
                        <a:rPr lang="en-US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il </a:t>
                      </a:r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</a:t>
                      </a:r>
                      <a:r>
                        <a:rPr lang="en-US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onstruction </a:t>
                      </a:r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</a:t>
                      </a:r>
                      <a:r>
                        <a:rPr lang="en-US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ompany» </a:t>
                      </a:r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ЖШС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52 621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56 393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3 771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107%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61683190"/>
                  </a:ext>
                </a:extLst>
              </a:tr>
              <a:tr h="25120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«Oil Services Company» </a:t>
                      </a:r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ЖШС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601 295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686 276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84 981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114%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128975"/>
                  </a:ext>
                </a:extLst>
              </a:tr>
              <a:tr h="25120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«Мангистауэнергомунай» ЖШС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75 275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89 916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14 641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119%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94865235"/>
                  </a:ext>
                </a:extLst>
              </a:tr>
              <a:tr h="25120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«Мунайтелеком» ЖШС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11 253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10 459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-794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93%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91231996"/>
                  </a:ext>
                </a:extLst>
              </a:tr>
              <a:tr h="25120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Басқа да қосымша мекемелер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58 063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91 005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32 942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157%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405156208"/>
                  </a:ext>
                </a:extLst>
              </a:tr>
              <a:tr h="251203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Барлығы: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2 040 276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2 196 603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156 327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108%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5069799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15463136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1869435" y="1359151"/>
            <a:ext cx="5967410" cy="413665"/>
          </a:xfrm>
          <a:prstGeom prst="rect">
            <a:avLst/>
          </a:prstGeom>
        </p:spPr>
        <p:txBody>
          <a:bodyPr vert="horz" lIns="82932" tIns="41466" rIns="82932" bIns="41466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ru-RU" sz="1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Табыс пен шығындар</a:t>
            </a:r>
            <a:endParaRPr lang="kk-KZ" sz="18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179240" y="887483"/>
            <a:ext cx="1041890" cy="307201"/>
          </a:xfrm>
          <a:prstGeom prst="rect">
            <a:avLst/>
          </a:prstGeom>
          <a:noFill/>
        </p:spPr>
        <p:txBody>
          <a:bodyPr wrap="none" lIns="82932" tIns="41466" rIns="82932" bIns="41466" rtlCol="0">
            <a:spAutoFit/>
          </a:bodyPr>
          <a:lstStyle/>
          <a:p>
            <a:r>
              <a:rPr lang="ru-RU" sz="1452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мың теңге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382867"/>
            <a:ext cx="1890210" cy="720080"/>
          </a:xfrm>
          <a:prstGeom prst="rect">
            <a:avLst/>
          </a:prstGeom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1547664" y="537693"/>
            <a:ext cx="7274565" cy="587051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2932" tIns="41466" rIns="82932" bIns="41466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lnSpc>
                <a:spcPct val="100000"/>
              </a:lnSpc>
            </a:pPr>
            <a:r>
              <a:rPr lang="kk-KZ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Өндірістік-экономикалық көрсеткіштер, </a:t>
            </a:r>
          </a:p>
          <a:p>
            <a:pPr algn="r">
              <a:lnSpc>
                <a:spcPct val="100000"/>
              </a:lnSpc>
            </a:pPr>
            <a:r>
              <a:rPr lang="kk-KZ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инвестициялық  жоспарлар туралы</a:t>
            </a:r>
            <a:endParaRPr lang="ru-RU" sz="1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884368" y="1591805"/>
            <a:ext cx="1009894" cy="299185"/>
          </a:xfrm>
          <a:prstGeom prst="rect">
            <a:avLst/>
          </a:prstGeom>
          <a:noFill/>
        </p:spPr>
        <p:txBody>
          <a:bodyPr wrap="none" lIns="82932" tIns="41466" rIns="82932" bIns="41466" rtlCol="0">
            <a:spAutoFit/>
          </a:bodyPr>
          <a:lstStyle/>
          <a:p>
            <a:r>
              <a:rPr lang="ru-RU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мың теңге</a:t>
            </a:r>
          </a:p>
        </p:txBody>
      </p:sp>
      <p:graphicFrame>
        <p:nvGraphicFramePr>
          <p:cNvPr id="9" name="Таблица 8">
            <a:extLst>
              <a:ext uri="{FF2B5EF4-FFF2-40B4-BE49-F238E27FC236}">
                <a16:creationId xmlns:a16="http://schemas.microsoft.com/office/drawing/2014/main" xmlns="" id="{64617988-27C0-4454-91D0-4BCE0205AC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9217164"/>
              </p:ext>
            </p:extLst>
          </p:nvPr>
        </p:nvGraphicFramePr>
        <p:xfrm>
          <a:off x="323528" y="2060846"/>
          <a:ext cx="8568951" cy="4536503"/>
        </p:xfrm>
        <a:graphic>
          <a:graphicData uri="http://schemas.openxmlformats.org/drawingml/2006/table">
            <a:tbl>
              <a:tblPr/>
              <a:tblGrid>
                <a:gridCol w="47826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5147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43480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434801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434801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434801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1655183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№ қ/с </a:t>
                      </a: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Көрсеткіш</a:t>
                      </a:r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атауы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2018 </a:t>
                      </a:r>
                      <a:r>
                        <a:rPr lang="ru-RU" sz="1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жыл</a:t>
                      </a:r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ауытқуы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/>
                      </a:endParaRPr>
                    </a:p>
                    <a:p>
                      <a:pPr marL="0" marR="0" lvl="0" indent="0" algn="ctr" defTabSz="9143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-/+ </a:t>
                      </a: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Орынд</a:t>
                      </a:r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. </a:t>
                      </a: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88666">
                <a:tc vMerge="1">
                  <a:txBody>
                    <a:bodyPr/>
                    <a:lstStyle/>
                    <a:p>
                      <a:pPr algn="ctr" rtl="0" fontAlgn="ctr"/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B1B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жоспар</a:t>
                      </a:r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скорр</a:t>
                      </a:r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.</a:t>
                      </a: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нақты</a:t>
                      </a:r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B1B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93650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Жалпы</a:t>
                      </a:r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табыс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12 128 851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12 432 496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300 645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103%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74751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Жалпы</a:t>
                      </a:r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шығын</a:t>
                      </a:r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, </a:t>
                      </a:r>
                      <a:r>
                        <a:rPr lang="ru-RU" sz="1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соның</a:t>
                      </a:r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 </a:t>
                      </a:r>
                      <a:r>
                        <a:rPr lang="ru-RU" sz="1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ішінде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32 814 173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31 857 223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-956 950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97%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855852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2.1</a:t>
                      </a: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0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Сатылған</a:t>
                      </a:r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0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өнімдердің</a:t>
                      </a:r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0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және</a:t>
                      </a:r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0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көрсетілген</a:t>
                      </a:r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0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қызметтердің</a:t>
                      </a:r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0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өзіндік</a:t>
                      </a:r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0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құны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16 240 593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14 652 104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-1</a:t>
                      </a:r>
                      <a:r>
                        <a:rPr lang="ru-RU" sz="1400" b="1" i="0" u="none" strike="noStrike" baseline="0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588 489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90%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74751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2.2</a:t>
                      </a: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0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Жалпы</a:t>
                      </a:r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0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және</a:t>
                      </a:r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0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әкімшілік</a:t>
                      </a:r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0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шығындары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15 995 936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16 376 003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380 067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102%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93650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3</a:t>
                      </a: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Операциялық</a:t>
                      </a:r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табыс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-20 404 710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-19 182 917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1 221 793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94%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8732681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3027"/>
            <a:ext cx="8229600" cy="3454125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БТКБ (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Қаламқас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кен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орны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объектілерінде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өз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ресурсын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игерген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ғимараттар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мен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құрылыстарды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кәдеге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жарату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бұзу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бөлшектеу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бұзылатын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қалдықтарды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шығару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кәдеге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жарату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бөлшектелетін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объектілердің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материалдары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мен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конструкциялары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темір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бетонды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бетонды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кесектер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кірпіш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сынығы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асфальтбетонды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қиыршық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тас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металл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қалдықтары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т.б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.)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жөніндегі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жұмыстардың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косплексесі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№1,2,3,4,5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Автотізбек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учаскелері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Кламқас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(БТ</a:t>
            </a:r>
            <a:r>
              <a:rPr lang="kk-KZ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КБ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автокөлік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құралдары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мен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арнайы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техниканы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Жетібай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(ЖТКБ)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өндірістік-техникалық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базаны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400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бірлік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100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бірлік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өндірістік-техникалық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базаларды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сенімді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басқаруға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(СБ) беру.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Мұнайлы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ауданы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Ынтымақ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кенті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Қаламқас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кен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орнындағы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200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орындық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вахталық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кентті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өндірістік-техникалық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базаны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ұзақ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мерзімді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жалға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беру.</a:t>
            </a:r>
          </a:p>
          <a:p>
            <a:pPr marL="0" indent="0" algn="just">
              <a:buNone/>
            </a:pPr>
            <a:endParaRPr lang="ru-RU" sz="18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endParaRPr lang="ru-RU" sz="18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0"/>
            <a:ext cx="1440285" cy="54868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572000" y="548680"/>
            <a:ext cx="4114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00000"/>
              </a:lnSpc>
            </a:pPr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Өндірістік-экономикалық көрсеткіштер, </a:t>
            </a:r>
          </a:p>
          <a:p>
            <a:pPr algn="r">
              <a:lnSpc>
                <a:spcPct val="100000"/>
              </a:lnSpc>
            </a:pPr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инвестициялық  жоспарлар туралы</a:t>
            </a:r>
            <a:endPara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22920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323528" y="1772816"/>
            <a:ext cx="8568952" cy="489654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КӨЛІКТІ ЖҮРГІЗУ </a:t>
            </a:r>
          </a:p>
          <a:p>
            <a:pPr algn="ctr"/>
            <a:r>
              <a:rPr lang="ru-RU" dirty="0" err="1"/>
              <a:t>КеЗІНДеГІ</a:t>
            </a:r>
            <a:r>
              <a:rPr lang="ru-RU" dirty="0"/>
              <a:t> ҚАУІПСІЗДІК</a:t>
            </a: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-35497" y="477518"/>
            <a:ext cx="9144001" cy="79124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Еңбек ету барысында оң нәтиже көрсеткен қызметкерлерді және өндіріс көрсеткіштері бойынша  </a:t>
            </a:r>
          </a:p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ерекшеленген құрылымдық бөлімшелерді атау арқылы еңбек тәртібі жағдайын талдау,</a:t>
            </a:r>
          </a:p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сондай-ақ тәртіптік жазаға тартылған қызметкерлердің сандық көрсеткішін атау</a:t>
            </a:r>
            <a:endPara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0"/>
            <a:ext cx="1440285" cy="548680"/>
          </a:xfrm>
          <a:prstGeom prst="rect">
            <a:avLst/>
          </a:prstGeom>
        </p:spPr>
      </p:pic>
      <p:pic>
        <p:nvPicPr>
          <p:cNvPr id="2051" name="Picture 3" descr="C:\Users\User\Desktop\Новая папка\Безымянный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729763"/>
            <a:ext cx="7056784" cy="329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043608" y="2132856"/>
            <a:ext cx="1508261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k-KZ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Жұмысқа дайын болу</a:t>
            </a:r>
            <a:endParaRPr lang="ru-RU" sz="1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771800" y="2042264"/>
            <a:ext cx="1692695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k-KZ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Әрқашан жүргізу кезіндегі қауіпсіздікті сақтаңыз </a:t>
            </a:r>
            <a:endParaRPr lang="ru-RU" sz="1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516216" y="5879013"/>
            <a:ext cx="1728192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k-KZ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Жүк көтеру операциалары кезіндегі кауіпсіздік</a:t>
            </a:r>
            <a:endParaRPr lang="ru-RU" sz="1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852190" y="5877272"/>
            <a:ext cx="1791818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k-KZ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Биіктікте жұмыс жасау кезінде өзіңізді құлаудан сақтаңыз </a:t>
            </a:r>
            <a:endParaRPr lang="ru-RU" sz="1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259632" y="1268760"/>
            <a:ext cx="64087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"/>
            <a:r>
              <a:rPr lang="ru-RU" b="1" dirty="0">
                <a:solidFill>
                  <a:schemeClr val="accent4"/>
                </a:solidFill>
                <a:latin typeface="Times New Roman"/>
              </a:rPr>
              <a:t>«</a:t>
            </a:r>
            <a:r>
              <a:rPr lang="kk-KZ" b="1" dirty="0">
                <a:solidFill>
                  <a:schemeClr val="accent4"/>
                </a:solidFill>
                <a:latin typeface="Times New Roman"/>
              </a:rPr>
              <a:t>Алтын қағидалар»</a:t>
            </a:r>
            <a:endParaRPr lang="ru-RU" b="1" dirty="0">
              <a:solidFill>
                <a:schemeClr val="accent4"/>
              </a:solidFill>
              <a:latin typeface="Times New Roman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355976" y="1859947"/>
            <a:ext cx="2051721" cy="101566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k-KZ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Қауіптілігі жоғары жұмыстар тек </a:t>
            </a:r>
          </a:p>
          <a:p>
            <a:pPr algn="ctr"/>
            <a:r>
              <a:rPr lang="kk-KZ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қолданыстағы наряд-рұқсаттармен </a:t>
            </a:r>
          </a:p>
          <a:p>
            <a:pPr algn="ctr"/>
            <a:r>
              <a:rPr lang="kk-KZ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ғана жүргізілуі тиіс</a:t>
            </a:r>
            <a:endParaRPr lang="ru-RU" sz="1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228184" y="1844824"/>
            <a:ext cx="2160240" cy="101566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k-KZ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Жұмысты бастар алдында ажыратуды тексеріңіз және көрсетілген жеке қорғаныс құралдарын пайдаланыңыздар  </a:t>
            </a:r>
            <a:endParaRPr lang="ru-RU" sz="1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43608" y="5879012"/>
            <a:ext cx="1791818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k-KZ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Тұйық кеңестікте кірер алдында рұқсат алыңыз </a:t>
            </a:r>
            <a:endParaRPr lang="ru-RU" sz="1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665914" y="5838363"/>
            <a:ext cx="1791818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k-KZ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Қозғалыстағы жабдықтан кауіпсіз арақашықтықта болыңыз </a:t>
            </a:r>
            <a:endParaRPr lang="ru-RU" sz="1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7937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49" y="116632"/>
            <a:ext cx="1152102" cy="418931"/>
          </a:xfrm>
          <a:prstGeom prst="rect">
            <a:avLst/>
          </a:prstGeom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102553" y="450385"/>
            <a:ext cx="9041448" cy="79124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Еңбек ету барысында оң нәтиже көрсеткен қызметкерлерді және өндіріс көрсеткіштері бойынша  </a:t>
            </a:r>
          </a:p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ерекшеленген құрылымдық бөлімшелерді атау арқылы еңбек тәртібі жағдайын талдау,</a:t>
            </a:r>
          </a:p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сондай-ақ тәртіптік жазаға тартылған қызметкерлердің сандық көрсеткішін атау</a:t>
            </a:r>
            <a:endPara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03648" y="1393612"/>
            <a:ext cx="64087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"/>
            <a:r>
              <a:rPr lang="ru-RU" sz="1400" b="1" dirty="0">
                <a:solidFill>
                  <a:schemeClr val="tx2"/>
                </a:solidFill>
                <a:latin typeface="Times New Roman"/>
              </a:rPr>
              <a:t>2018 ж</a:t>
            </a:r>
            <a:r>
              <a:rPr lang="kk-KZ" sz="1400" b="1" dirty="0">
                <a:solidFill>
                  <a:schemeClr val="tx2"/>
                </a:solidFill>
                <a:latin typeface="Times New Roman"/>
              </a:rPr>
              <a:t>ылдағы «ОТК» ЖШС жұмысшыларын арнайы </a:t>
            </a:r>
          </a:p>
          <a:p>
            <a:pPr algn="ctr" fontAlgn="b"/>
            <a:r>
              <a:rPr lang="kk-KZ" sz="1400" b="1" dirty="0">
                <a:solidFill>
                  <a:schemeClr val="tx2"/>
                </a:solidFill>
                <a:latin typeface="Times New Roman"/>
              </a:rPr>
              <a:t>киіммен және аяқкиіммен қамтамасыз ету туралы ақпарат</a:t>
            </a:r>
            <a:endParaRPr lang="ru-RU" sz="1400" b="1" dirty="0">
              <a:solidFill>
                <a:schemeClr val="tx2"/>
              </a:solidFill>
              <a:latin typeface="Times New Roman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6431448"/>
              </p:ext>
            </p:extLst>
          </p:nvPr>
        </p:nvGraphicFramePr>
        <p:xfrm>
          <a:off x="323528" y="2060848"/>
          <a:ext cx="8568951" cy="4464494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157097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3169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2970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0088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90730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87370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924104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823289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907300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</a:tblGrid>
              <a:tr h="66585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k-KZ" sz="14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Жеке</a:t>
                      </a:r>
                      <a:r>
                        <a:rPr lang="kk-KZ" sz="1400" b="1" u="none" strike="noStrike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қорғаныс құралдарының (ЖҚҚ) атауы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БТКБ бойынша </a:t>
                      </a:r>
                    </a:p>
                    <a:p>
                      <a:pPr algn="ctr" fontAlgn="ctr"/>
                      <a:r>
                        <a:rPr lang="ru-RU" sz="14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ЖҚҚ саны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9143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4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ЖТКБ бойынша </a:t>
                      </a:r>
                    </a:p>
                    <a:p>
                      <a:pPr marL="0" marR="0" indent="0" algn="ctr" defTabSz="9143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4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ЖҚҚ саны</a:t>
                      </a:r>
                      <a:endParaRPr lang="kk-KZ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k-KZ" sz="14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МТКБ бойынша </a:t>
                      </a:r>
                    </a:p>
                    <a:p>
                      <a:pPr algn="ctr" fontAlgn="ctr"/>
                      <a:r>
                        <a:rPr lang="kk-KZ" sz="14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ЖҚҚ саны</a:t>
                      </a:r>
                      <a:endParaRPr lang="kk-KZ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Серіктестік бойынша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0464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қажеттілік</a:t>
                      </a:r>
                      <a:r>
                        <a:rPr lang="ru-RU" sz="1000" b="1" u="none" strike="noStrike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3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1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3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нақты</a:t>
                      </a:r>
                      <a:r>
                        <a:rPr lang="ru-RU" sz="10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0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бөлінуі</a:t>
                      </a:r>
                      <a:endParaRPr lang="ru-RU" sz="1000" b="1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ctr"/>
                      <a:endParaRPr lang="ru-RU" sz="1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қажеттілік</a:t>
                      </a:r>
                      <a:r>
                        <a:rPr lang="ru-RU" sz="1000" b="1" u="none" strike="noStrike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3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1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3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нақты</a:t>
                      </a:r>
                      <a:r>
                        <a:rPr lang="ru-RU" sz="10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0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бөлінуі</a:t>
                      </a:r>
                      <a:endParaRPr lang="ru-RU" sz="1000" b="1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ctr"/>
                      <a:endParaRPr lang="ru-RU" sz="1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қажеттілік</a:t>
                      </a:r>
                      <a:r>
                        <a:rPr lang="ru-RU" sz="1000" b="1" u="none" strike="noStrike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нақты </a:t>
                      </a:r>
                      <a:r>
                        <a:rPr lang="ru-RU" sz="10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бөлінуі</a:t>
                      </a:r>
                      <a:endParaRPr lang="ru-RU" sz="1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қажеттілік</a:t>
                      </a:r>
                      <a:r>
                        <a:rPr lang="ru-RU" sz="1000" b="1" u="none" strike="noStrike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нақты </a:t>
                      </a:r>
                      <a:r>
                        <a:rPr lang="ru-RU" sz="10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бөлінуі</a:t>
                      </a:r>
                      <a:endParaRPr lang="ru-RU" sz="1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8441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100" b="1" i="1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100" b="1" i="1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100" b="1" i="1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100" b="1" i="1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100" b="1" i="1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100" b="1" i="1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100" b="1" i="1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100" b="1" i="1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100" b="1" i="1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703964">
                <a:tc>
                  <a:txBody>
                    <a:bodyPr/>
                    <a:lstStyle/>
                    <a:p>
                      <a:pPr algn="l" fontAlgn="b"/>
                      <a:r>
                        <a:rPr lang="kk-KZ" sz="1400" u="none" strike="noStrike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жаздық арнайы киім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935</a:t>
                      </a:r>
                    </a:p>
                  </a:txBody>
                  <a:tcPr marL="5040" marR="5040" marT="50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935</a:t>
                      </a:r>
                    </a:p>
                  </a:txBody>
                  <a:tcPr marL="5040" marR="5040" marT="50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634</a:t>
                      </a:r>
                    </a:p>
                  </a:txBody>
                  <a:tcPr marL="5040" marR="5040" marT="50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634</a:t>
                      </a:r>
                    </a:p>
                  </a:txBody>
                  <a:tcPr marL="5040" marR="5040" marT="50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320</a:t>
                      </a:r>
                    </a:p>
                  </a:txBody>
                  <a:tcPr marL="5040" marR="5040" marT="50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320</a:t>
                      </a:r>
                    </a:p>
                  </a:txBody>
                  <a:tcPr marL="5040" marR="5040" marT="504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1 889</a:t>
                      </a: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1 889</a:t>
                      </a:r>
                    </a:p>
                  </a:txBody>
                  <a:tcPr marL="6023" marR="6023" marT="6023" marB="0"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70140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қыстық </a:t>
                      </a:r>
                      <a:r>
                        <a:rPr lang="kk-KZ" sz="1400" u="none" strike="noStrike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арнайы киім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670" marR="4670" marT="46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257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257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124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124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82</a:t>
                      </a: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82</a:t>
                      </a: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463</a:t>
                      </a:r>
                    </a:p>
                  </a:txBody>
                  <a:tcPr marL="4670" marR="4670" marT="46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463</a:t>
                      </a:r>
                    </a:p>
                  </a:txBody>
                  <a:tcPr marL="4670" marR="4670" marT="4670" marB="0"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702103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жаздық арнайы </a:t>
                      </a:r>
                      <a:r>
                        <a:rPr lang="ru-RU" sz="14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аяқ</a:t>
                      </a:r>
                      <a:r>
                        <a:rPr lang="ru-RU" sz="14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киім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040" marR="5040" marT="50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724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724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525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525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320</a:t>
                      </a: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320</a:t>
                      </a: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1 569</a:t>
                      </a:r>
                    </a:p>
                  </a:txBody>
                  <a:tcPr marL="5040" marR="5040" marT="504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1 569</a:t>
                      </a:r>
                    </a:p>
                  </a:txBody>
                  <a:tcPr marL="5040" marR="5040" marT="5040" marB="0"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70210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қыстық арнайы </a:t>
                      </a:r>
                      <a:r>
                        <a:rPr lang="ru-RU" sz="14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аяқ</a:t>
                      </a:r>
                      <a:r>
                        <a:rPr lang="ru-RU" sz="14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киім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040" marR="5040" marT="50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589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670" marR="4670" marT="46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589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670" marR="4670" marT="46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411</a:t>
                      </a:r>
                    </a:p>
                  </a:txBody>
                  <a:tcPr marL="4670" marR="4670" marT="46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411</a:t>
                      </a:r>
                    </a:p>
                  </a:txBody>
                  <a:tcPr marL="4670" marR="4670" marT="46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137</a:t>
                      </a:r>
                    </a:p>
                  </a:txBody>
                  <a:tcPr marL="4670" marR="4670" marT="46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137</a:t>
                      </a:r>
                    </a:p>
                  </a:txBody>
                  <a:tcPr marL="4670" marR="4670" marT="46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1 137</a:t>
                      </a:r>
                    </a:p>
                  </a:txBody>
                  <a:tcPr marL="5324" marR="5324" marT="532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1 137</a:t>
                      </a:r>
                    </a:p>
                  </a:txBody>
                  <a:tcPr marL="5324" marR="5324" marT="5324" marB="0" anchor="ctr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17393343"/>
      </p:ext>
    </p:extLst>
  </p:cSld>
  <p:clrMapOvr>
    <a:masterClrMapping/>
  </p:clrMapOvr>
  <p:transition spd="slow">
    <p:pull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5516" y="1225395"/>
            <a:ext cx="8712968" cy="83545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Жол көлік оқиғаларының </a:t>
            </a:r>
          </a:p>
          <a:p>
            <a:pPr marL="0" indent="0" algn="ctr">
              <a:buNone/>
            </a:pPr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салыстырмалы көрсеткіштері  201</a:t>
            </a:r>
            <a:r>
              <a:rPr lang="en-US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201</a:t>
            </a:r>
            <a:r>
              <a:rPr lang="en-US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1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ж.ж</a:t>
            </a:r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ctr">
              <a:buNone/>
            </a:pPr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endParaRPr lang="ru-RU" sz="21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-1" y="456784"/>
            <a:ext cx="9144001" cy="79124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Еңбек ету барысында оң нәтиже көрсеткен қызметкерлерді және өндіріс көрсеткіштері бойынша  </a:t>
            </a:r>
          </a:p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ерекшеленген құрылымдық бөлімшелерді атау арқылы еңбек тәртібі жағдайын талдау,</a:t>
            </a:r>
          </a:p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сондай-ақ тәртіптік жазаға тартылған қызметкерлердің сандық көрсеткішін атау</a:t>
            </a:r>
            <a:endPara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49" y="116632"/>
            <a:ext cx="1152102" cy="418931"/>
          </a:xfrm>
          <a:prstGeom prst="rect">
            <a:avLst/>
          </a:prstGeom>
        </p:spPr>
      </p:pic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8387252"/>
              </p:ext>
            </p:extLst>
          </p:nvPr>
        </p:nvGraphicFramePr>
        <p:xfrm>
          <a:off x="179512" y="2016637"/>
          <a:ext cx="8745549" cy="4384577"/>
        </p:xfrm>
        <a:graphic>
          <a:graphicData uri="http://schemas.openxmlformats.org/drawingml/2006/table">
            <a:tbl>
              <a:tblPr firstRow="1" firstCol="1" lastRow="1">
                <a:tableStyleId>{3B4B98B0-60AC-42C2-AFA5-B58CD77FA1E5}</a:tableStyleId>
              </a:tblPr>
              <a:tblGrid>
                <a:gridCol w="172629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6644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7793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798221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752197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773995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16033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776357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812525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744182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</a:tblGrid>
              <a:tr h="397681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Оқиғалар түрлері</a:t>
                      </a: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</a:t>
                      </a:r>
                      <a:r>
                        <a:rPr lang="en-US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20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</a:t>
                      </a:r>
                      <a:r>
                        <a:rPr lang="en-US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20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</a:t>
                      </a:r>
                      <a:r>
                        <a:rPr lang="en-US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20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604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</a:t>
                      </a: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ТКБ</a:t>
                      </a:r>
                      <a:endParaRPr lang="ru-RU" sz="16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ЖТ</a:t>
                      </a: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КБ</a:t>
                      </a:r>
                      <a:endParaRPr lang="ru-RU" sz="16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МТ</a:t>
                      </a: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КБ</a:t>
                      </a:r>
                      <a:endParaRPr lang="ru-RU" sz="16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</a:t>
                      </a: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ТКБ</a:t>
                      </a:r>
                      <a:endParaRPr lang="ru-RU" sz="16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ЖТ</a:t>
                      </a: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КБ</a:t>
                      </a:r>
                      <a:endParaRPr lang="ru-RU" sz="16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МТ</a:t>
                      </a: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КБ</a:t>
                      </a:r>
                      <a:endParaRPr lang="ru-RU" sz="16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</a:t>
                      </a: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ТКБ</a:t>
                      </a:r>
                      <a:endParaRPr lang="ru-RU" sz="16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ЖТ</a:t>
                      </a: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КБ</a:t>
                      </a:r>
                      <a:endParaRPr lang="ru-RU" sz="16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МТ</a:t>
                      </a: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КБ</a:t>
                      </a:r>
                      <a:endParaRPr lang="ru-RU" sz="16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181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Соқтығысу</a:t>
                      </a: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640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Жаяу</a:t>
                      </a:r>
                      <a:r>
                        <a:rPr lang="kk-KZ" sz="1600" baseline="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жургіншіні басып кету</a:t>
                      </a: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640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Тұрған көлікке соқтығысу</a:t>
                      </a: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181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Аударылу </a:t>
                      </a: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</a:t>
                      </a: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181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Басқалары</a:t>
                      </a: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6640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Барлығы КБ бойынша</a:t>
                      </a:r>
                      <a:r>
                        <a:rPr lang="ru-RU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  <a:endParaRPr lang="ru-RU" sz="16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000" b="1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          </a:t>
                      </a:r>
                      <a:r>
                        <a:rPr lang="ru-RU" sz="2000" b="1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</a:t>
                      </a:r>
                      <a:endParaRPr lang="ru-RU" sz="20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000" b="1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20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000" b="1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20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kk-KZ" sz="2000" b="1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</a:t>
                      </a:r>
                      <a:r>
                        <a:rPr lang="ru-RU" sz="2000" b="1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</a:t>
                      </a:r>
                      <a:endParaRPr lang="ru-RU" sz="20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000" b="1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0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20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0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0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20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66408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Серіктестік</a:t>
                      </a:r>
                      <a:r>
                        <a:rPr lang="ru-RU" sz="1600" baseline="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бойынша</a:t>
                      </a:r>
                      <a:r>
                        <a:rPr lang="ru-RU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  <a:endParaRPr lang="ru-RU" sz="16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000" b="1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en-US" sz="2000" b="1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20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</a:t>
                      </a:r>
                      <a:endParaRPr lang="ru-RU" sz="20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</a:t>
                      </a:r>
                      <a:endParaRPr lang="ru-RU" sz="20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72921676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268760"/>
            <a:ext cx="7886700" cy="376360"/>
          </a:xfrm>
        </p:spPr>
        <p:txBody>
          <a:bodyPr>
            <a:noAutofit/>
          </a:bodyPr>
          <a:lstStyle/>
          <a:p>
            <a:pPr algn="ctr"/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жылдағы ж</a:t>
            </a:r>
            <a:r>
              <a:rPr lang="ru-RU" sz="1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қозғалыс ережесін бұзу жөнінде мәлімет</a:t>
            </a:r>
            <a:endParaRPr lang="ru-RU" sz="1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-1" y="456784"/>
            <a:ext cx="9144001" cy="79124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Еңбек ету барысында оң нәтиже көрсеткен қызметкерлерді және өндіріс көрсеткіштері бойынша  </a:t>
            </a:r>
          </a:p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ерекшеленген құрылымдық бөлімшелерді атау арқылы еңбек тәртібі жағдайын талдау,</a:t>
            </a:r>
          </a:p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сондай-ақ тәртіптік жазаға тартылған қызметкерлердің сандық көрсеткішін атау</a:t>
            </a:r>
            <a:endPara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49" y="116632"/>
            <a:ext cx="1152102" cy="418931"/>
          </a:xfrm>
          <a:prstGeom prst="rect">
            <a:avLst/>
          </a:prstGeom>
        </p:spPr>
      </p:pic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1072520068"/>
              </p:ext>
            </p:extLst>
          </p:nvPr>
        </p:nvGraphicFramePr>
        <p:xfrm>
          <a:off x="360002" y="1503290"/>
          <a:ext cx="8604486" cy="50170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591161886"/>
      </p:ext>
    </p:extLst>
  </p:cSld>
  <p:clrMapOvr>
    <a:masterClrMapping/>
  </p:clrMapOvr>
  <p:transition spd="slow">
    <p:cover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-2" y="1248026"/>
            <a:ext cx="9144001" cy="7912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Мекемедегі өндірістік жарақат пен жазатайым </a:t>
            </a:r>
          </a:p>
          <a:p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оқиғаларға сараптама жасау диаграммасы 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-201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жж.)</a:t>
            </a:r>
            <a:endParaRPr lang="ru-RU" sz="1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2555776" y="548680"/>
            <a:ext cx="5292080" cy="79124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k-KZ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Мекемедегі өндірістік жарақат пен кәсіби ауруларға талдау жасау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0"/>
            <a:ext cx="1890210" cy="720080"/>
          </a:xfrm>
          <a:prstGeom prst="rect">
            <a:avLst/>
          </a:prstGeom>
        </p:spPr>
      </p:pic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4013680186"/>
              </p:ext>
            </p:extLst>
          </p:nvPr>
        </p:nvGraphicFramePr>
        <p:xfrm>
          <a:off x="140520" y="2204864"/>
          <a:ext cx="8751960" cy="4464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5520505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/>
          <p:cNvSpPr txBox="1">
            <a:spLocks/>
          </p:cNvSpPr>
          <p:nvPr/>
        </p:nvSpPr>
        <p:spPr>
          <a:xfrm>
            <a:off x="2555775" y="548680"/>
            <a:ext cx="6408711" cy="567704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k-KZ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Сенімді басқаруға берілген көлік құралдары туралы ақпарат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0"/>
            <a:ext cx="1890210" cy="720080"/>
          </a:xfrm>
          <a:prstGeom prst="rect">
            <a:avLst/>
          </a:prstGeom>
        </p:spPr>
      </p:pic>
      <p:graphicFrame>
        <p:nvGraphicFramePr>
          <p:cNvPr id="13" name="Таблица 12">
            <a:extLst>
              <a:ext uri="{FF2B5EF4-FFF2-40B4-BE49-F238E27FC236}">
                <a16:creationId xmlns:a16="http://schemas.microsoft.com/office/drawing/2014/main" xmlns="" id="{7C22D558-467A-411D-B15C-273E316D28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0301894"/>
              </p:ext>
            </p:extLst>
          </p:nvPr>
        </p:nvGraphicFramePr>
        <p:xfrm>
          <a:off x="251520" y="1556792"/>
          <a:ext cx="8712967" cy="5112567"/>
        </p:xfrm>
        <a:graphic>
          <a:graphicData uri="http://schemas.openxmlformats.org/drawingml/2006/table">
            <a:tbl>
              <a:tblPr firstRow="1" lastRow="1">
                <a:tableStyleId>{5C22544A-7EE6-4342-B048-85BDC9FD1C3A}</a:tableStyleId>
              </a:tblPr>
              <a:tblGrid>
                <a:gridCol w="173937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788081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728504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1728504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1728504">
                  <a:extLst>
                    <a:ext uri="{9D8B030D-6E8A-4147-A177-3AD203B41FA5}">
                      <a16:colId xmlns:a16="http://schemas.microsoft.com/office/drawing/2014/main" xmlns="" val="1728537022"/>
                    </a:ext>
                  </a:extLst>
                </a:gridCol>
              </a:tblGrid>
              <a:tr h="91952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Басқарма атауы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Көлік </a:t>
                      </a:r>
                      <a:r>
                        <a:rPr lang="ru-RU" sz="18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құралдарының</a:t>
                      </a:r>
                      <a:r>
                        <a:rPr lang="ru-RU" sz="18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саны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Барлығы</a:t>
                      </a:r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КБ </a:t>
                      </a:r>
                      <a:r>
                        <a:rPr lang="ru-RU" sz="18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бойынша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МТКБ </a:t>
                      </a:r>
                      <a:r>
                        <a:rPr lang="ru-RU" sz="18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бойынша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08764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Көлік </a:t>
                      </a:r>
                      <a:r>
                        <a:rPr lang="ru-RU" sz="16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құралдары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Тіркемелер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ru-RU" sz="16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282331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ЖШС «</a:t>
                      </a:r>
                      <a:r>
                        <a:rPr lang="ru-RU" sz="16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Бозашы</a:t>
                      </a:r>
                      <a:r>
                        <a:rPr lang="ru-RU" sz="16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Транс </a:t>
                      </a:r>
                      <a:r>
                        <a:rPr lang="ru-RU" sz="16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Құрылыс</a:t>
                      </a:r>
                      <a:r>
                        <a:rPr lang="ru-RU" sz="16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 (БТКБ)</a:t>
                      </a:r>
                      <a:endParaRPr lang="ru-RU" sz="16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6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313</a:t>
                      </a:r>
                      <a:endParaRPr lang="ru-RU" sz="16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</a:t>
                      </a:r>
                      <a:endParaRPr lang="ru-RU" sz="16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6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346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911533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ЖШС «</a:t>
                      </a:r>
                      <a:r>
                        <a:rPr lang="en-US" sz="16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Wes Oil Software</a:t>
                      </a:r>
                      <a:r>
                        <a:rPr lang="ru-RU" sz="16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r>
                        <a:rPr lang="en-US" sz="16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(ЖТКБ)</a:t>
                      </a:r>
                      <a:endParaRPr lang="ru-RU" sz="16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6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365</a:t>
                      </a:r>
                      <a:endParaRPr lang="ru-RU" sz="16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</a:t>
                      </a:r>
                      <a:endParaRPr lang="ru-RU" sz="16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6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405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91153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6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Барлығы</a:t>
                      </a:r>
                      <a:r>
                        <a:rPr lang="ru-RU" sz="16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6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678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6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751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4263409"/>
      </p:ext>
    </p:extLst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-2" y="1248026"/>
            <a:ext cx="9144001" cy="3807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Шикізат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материалдар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бойынша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жоспардың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орындалуы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2018ж.</a:t>
            </a: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2555776" y="476958"/>
            <a:ext cx="5292080" cy="79124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k-KZ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Өндірістік-экономикалық көрсеткіштер, </a:t>
            </a:r>
          </a:p>
          <a:p>
            <a:r>
              <a:rPr lang="kk-KZ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инвестициялық  жоспарлар туралы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0"/>
            <a:ext cx="1890210" cy="720080"/>
          </a:xfrm>
          <a:prstGeom prst="rect">
            <a:avLst/>
          </a:prstGeom>
        </p:spPr>
      </p:pic>
      <p:graphicFrame>
        <p:nvGraphicFramePr>
          <p:cNvPr id="12" name="Таблица 11">
            <a:extLst>
              <a:ext uri="{FF2B5EF4-FFF2-40B4-BE49-F238E27FC236}">
                <a16:creationId xmlns:a16="http://schemas.microsoft.com/office/drawing/2014/main" xmlns="" id="{60971D60-6087-4D20-8010-23DA63DAAD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7852087"/>
              </p:ext>
            </p:extLst>
          </p:nvPr>
        </p:nvGraphicFramePr>
        <p:xfrm>
          <a:off x="179512" y="1796147"/>
          <a:ext cx="8712968" cy="4777024"/>
        </p:xfrm>
        <a:graphic>
          <a:graphicData uri="http://schemas.openxmlformats.org/drawingml/2006/table">
            <a:tbl>
              <a:tblPr firstRow="1" lastRow="1">
                <a:tableStyleId>{5C22544A-7EE6-4342-B048-85BDC9FD1C3A}</a:tableStyleId>
              </a:tblPr>
              <a:tblGrid>
                <a:gridCol w="51733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73114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xmlns="" val="609466900"/>
                    </a:ext>
                  </a:extLst>
                </a:gridCol>
              </a:tblGrid>
              <a:tr h="478492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Көрсеткіштер атауы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</a:t>
                      </a:r>
                      <a:r>
                        <a:rPr lang="ru-RU" sz="18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жыл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Соның</a:t>
                      </a:r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ішінде</a:t>
                      </a:r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МУТТ </a:t>
                      </a:r>
                      <a:r>
                        <a:rPr lang="ru-RU" sz="1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бойынша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3033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жоспар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800" u="none" strike="noStrike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нақты</a:t>
                      </a:r>
                      <a:endParaRPr lang="ru-RU" sz="1800" b="0" i="0" u="none" strike="noStrike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24121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800" b="0" i="0" u="none" strike="noStrike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Қосалқы бөлшектер және    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материалдар 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36 309</a:t>
                      </a: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35 185</a:t>
                      </a: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97%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17 647</a:t>
                      </a: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66909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800" b="0" i="0" u="none" strike="noStrike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8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Арнаулы</a:t>
                      </a:r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техникаға қосалқы бөлшек жеткізу қызметі 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295 688</a:t>
                      </a: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295 585</a:t>
                      </a: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99%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134 851</a:t>
                      </a: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0726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8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Қосалқы бөлшектер бойынша барлығы  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331 997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330 770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99%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152 498</a:t>
                      </a: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56482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800" b="0" i="0" u="none" strike="noStrike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800" u="none" strike="noStrike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АКБ</a:t>
                      </a:r>
                      <a:endParaRPr lang="ru-RU" sz="1800" b="0" i="0" u="none" strike="noStrike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18 170</a:t>
                      </a: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18 890</a:t>
                      </a: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104%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5 749</a:t>
                      </a: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56482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800" b="0" i="0" u="none" strike="noStrike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800" u="none" strike="noStrike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Автошиналар</a:t>
                      </a:r>
                      <a:endParaRPr lang="ru-RU" sz="1800" b="0" i="0" u="none" strike="noStrike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151 579</a:t>
                      </a: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149 623</a:t>
                      </a: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99%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50 792</a:t>
                      </a: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56482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800" b="0" i="0" u="none" strike="noStrike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Материалдар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11 168</a:t>
                      </a: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17 474</a:t>
                      </a: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156%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14 911</a:t>
                      </a: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7967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800" b="0" i="0" u="none" strike="noStrike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Жағар май материалдары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1 209 852</a:t>
                      </a: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1 158 185</a:t>
                      </a: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96%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336 997</a:t>
                      </a: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7967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800" b="0" i="0" u="none" strike="noStrike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Жанар-жағар май және отын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421281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БАРЛЫҒЫ: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1 722 767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1 668 473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97%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408 449</a:t>
                      </a: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BA862FCB-8518-428B-B0E2-8DDFB625FC4E}"/>
              </a:ext>
            </a:extLst>
          </p:cNvPr>
          <p:cNvSpPr txBox="1"/>
          <p:nvPr/>
        </p:nvSpPr>
        <p:spPr>
          <a:xfrm>
            <a:off x="7884368" y="1459523"/>
            <a:ext cx="1285875" cy="338554"/>
          </a:xfrm>
          <a:prstGeom prst="rect">
            <a:avLst/>
          </a:prstGeom>
          <a:noFill/>
        </p:spPr>
        <p:txBody>
          <a:bodyPr wrap="square" lIns="91417" tIns="45709" rIns="91417" bIns="45709" rtlCol="0">
            <a:spAutoFit/>
          </a:bodyPr>
          <a:lstStyle/>
          <a:p>
            <a:r>
              <a:rPr lang="kk-KZ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мың теңге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1381837"/>
      </p:ext>
    </p:extLst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/>
          <p:cNvSpPr txBox="1">
            <a:spLocks/>
          </p:cNvSpPr>
          <p:nvPr/>
        </p:nvSpPr>
        <p:spPr>
          <a:xfrm>
            <a:off x="2555776" y="476958"/>
            <a:ext cx="6192688" cy="79124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Көлік </a:t>
            </a:r>
            <a:r>
              <a:rPr lang="ru-RU" sz="1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құралдарының</a:t>
            </a:r>
            <a:r>
              <a:rPr lang="ru-RU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пайдалану</a:t>
            </a:r>
            <a:r>
              <a:rPr lang="ru-RU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мерзімі</a:t>
            </a:r>
            <a:r>
              <a:rPr lang="ru-RU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бойынша</a:t>
            </a:r>
            <a:r>
              <a:rPr lang="ru-RU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бөлінуі</a:t>
            </a:r>
            <a:endParaRPr lang="kk-KZ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0"/>
            <a:ext cx="1890210" cy="720080"/>
          </a:xfrm>
          <a:prstGeom prst="rect">
            <a:avLst/>
          </a:prstGeom>
        </p:spPr>
      </p:pic>
      <p:graphicFrame>
        <p:nvGraphicFramePr>
          <p:cNvPr id="4" name="Диаграмма 3">
            <a:extLst>
              <a:ext uri="{FF2B5EF4-FFF2-40B4-BE49-F238E27FC236}">
                <a16:creationId xmlns:a16="http://schemas.microsoft.com/office/drawing/2014/main" xmlns="" id="{67246185-B446-4243-BA89-27DD9477A4D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08206497"/>
              </p:ext>
            </p:extLst>
          </p:nvPr>
        </p:nvGraphicFramePr>
        <p:xfrm>
          <a:off x="251520" y="1412776"/>
          <a:ext cx="4320480" cy="51845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Диаграмма 4">
            <a:extLst>
              <a:ext uri="{FF2B5EF4-FFF2-40B4-BE49-F238E27FC236}">
                <a16:creationId xmlns:a16="http://schemas.microsoft.com/office/drawing/2014/main" xmlns="" id="{C5AD43A5-6FF3-4569-BB1B-3F91E846B31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93053126"/>
              </p:ext>
            </p:extLst>
          </p:nvPr>
        </p:nvGraphicFramePr>
        <p:xfrm>
          <a:off x="4572000" y="1484784"/>
          <a:ext cx="4464496" cy="51845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588923181"/>
      </p:ext>
    </p:extLst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734958" y="1293947"/>
            <a:ext cx="7904634" cy="406861"/>
          </a:xfrm>
          <a:prstGeom prst="rect">
            <a:avLst/>
          </a:prstGeom>
        </p:spPr>
        <p:txBody>
          <a:bodyPr vert="horz" lIns="80145" tIns="40073" rIns="80145" bIns="40073" rtlCol="0" anchor="b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ctr"/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Тәртіптік жаза қолданылған жөнінде мәлімет</a:t>
            </a: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102553" y="450385"/>
            <a:ext cx="9041448" cy="79124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Еңбек ету барысында оң нәтиже көрсеткен қызметкерлерді және өндіріс көрсеткіштері бойынша  </a:t>
            </a:r>
          </a:p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ерекшеленген құрылымдық бөлімшелерді атау арқылы еңбек тәртібі жағдайын талдау,</a:t>
            </a:r>
          </a:p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сондай-ақ тәртіптік жазаға тартылған қызметкерлердің сандық көрсеткішін атау</a:t>
            </a:r>
            <a:endPara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49" y="116632"/>
            <a:ext cx="1152102" cy="418931"/>
          </a:xfrm>
          <a:prstGeom prst="rect">
            <a:avLst/>
          </a:prstGeom>
        </p:spPr>
      </p:pic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4900697"/>
              </p:ext>
            </p:extLst>
          </p:nvPr>
        </p:nvGraphicFramePr>
        <p:xfrm>
          <a:off x="102553" y="1844824"/>
          <a:ext cx="8861933" cy="4824535"/>
        </p:xfrm>
        <a:graphic>
          <a:graphicData uri="http://schemas.openxmlformats.org/drawingml/2006/table">
            <a:tbl>
              <a:tblPr firstRow="1" lastRow="1">
                <a:tableStyleId>{B301B821-A1FF-4177-AEE7-76D212191A09}</a:tableStyleId>
              </a:tblPr>
              <a:tblGrid>
                <a:gridCol w="161993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8676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2656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2656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826562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752973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900151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621646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902891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997887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</a:tblGrid>
              <a:tr h="929306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Құрылымдық </a:t>
                      </a:r>
                    </a:p>
                    <a:p>
                      <a:pPr algn="ctr" fontAlgn="ctr"/>
                      <a:r>
                        <a:rPr lang="ru-RU" sz="16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бөлімше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Ескерту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Сөгіс 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Қатаң сөгіс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Еңбек шартын бұзу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Барлы</a:t>
                      </a:r>
                      <a:r>
                        <a:rPr lang="kk-KZ" sz="16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ғы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0757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ИТҚ</a:t>
                      </a:r>
                      <a:endParaRPr lang="ru-RU" sz="12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Жұмысшы </a:t>
                      </a:r>
                      <a:endParaRPr lang="ru-RU" sz="12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ИТҚ</a:t>
                      </a:r>
                      <a:endParaRPr lang="ru-RU" sz="12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Жұмысшы </a:t>
                      </a:r>
                      <a:endParaRPr lang="ru-RU" sz="12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ИТҚ</a:t>
                      </a:r>
                      <a:endParaRPr lang="ru-RU" sz="12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Жұмысшы </a:t>
                      </a:r>
                      <a:endParaRPr lang="ru-RU" sz="12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ИТҚ</a:t>
                      </a:r>
                      <a:endParaRPr lang="ru-RU" sz="12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Жұмысшы </a:t>
                      </a:r>
                      <a:endParaRPr lang="ru-RU" sz="12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17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88" marR="7088" marT="708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6500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Орталық Аппарат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0" dirty="0">
                        <a:solidFill>
                          <a:schemeClr val="tx2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k-KZ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9180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БТКБ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20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20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20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0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9180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ЖТКБ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20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9180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МТКБ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20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9180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ОЖЦ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kk-KZ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55431"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6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Барлығы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</a:t>
                      </a:r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720385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395536" y="1268760"/>
            <a:ext cx="842493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/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2018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жылғы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мекеме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бюджетінде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«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Қызметкерлердің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мамандықтарын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көтеру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мен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даярлау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үшін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9 млн 528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мың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тенге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қарастырылды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соның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ішінде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382867"/>
            <a:ext cx="1890210" cy="720080"/>
          </a:xfrm>
          <a:prstGeom prst="rect">
            <a:avLst/>
          </a:prstGeom>
        </p:spPr>
      </p:pic>
      <p:sp>
        <p:nvSpPr>
          <p:cNvPr id="11" name="Заголовок 1"/>
          <p:cNvSpPr txBox="1">
            <a:spLocks/>
          </p:cNvSpPr>
          <p:nvPr/>
        </p:nvSpPr>
        <p:spPr>
          <a:xfrm>
            <a:off x="2915816" y="404664"/>
            <a:ext cx="6287461" cy="79124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801654">
              <a:lnSpc>
                <a:spcPct val="100000"/>
              </a:lnSpc>
              <a:spcBef>
                <a:spcPts val="0"/>
              </a:spcBef>
              <a:defRPr/>
            </a:pP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Қызметкерлерді оқыту, біліктілігін көтеру, жұмысшы мамандықтарындағы қызметкерлерді даярлау және қайта даярлау туралы</a:t>
            </a:r>
          </a:p>
        </p:txBody>
      </p:sp>
      <p:graphicFrame>
        <p:nvGraphicFramePr>
          <p:cNvPr id="7" name="Объект 8">
            <a:extLst>
              <a:ext uri="{FF2B5EF4-FFF2-40B4-BE49-F238E27FC236}">
                <a16:creationId xmlns:a16="http://schemas.microsoft.com/office/drawing/2014/main" xmlns="" id="{6A7960A4-B9D6-41D1-B24E-90EF6B40E49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19453252"/>
              </p:ext>
            </p:extLst>
          </p:nvPr>
        </p:nvGraphicFramePr>
        <p:xfrm>
          <a:off x="251521" y="1791980"/>
          <a:ext cx="8640956" cy="4750193"/>
        </p:xfrm>
        <a:graphic>
          <a:graphicData uri="http://schemas.openxmlformats.org/drawingml/2006/table">
            <a:tbl>
              <a:tblPr firstRow="1">
                <a:tableStyleId>{9D7B26C5-4107-4FEC-AEDC-1716B250A1EF}</a:tableStyleId>
              </a:tblPr>
              <a:tblGrid>
                <a:gridCol w="47275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40756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12661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915531">
                  <a:extLst>
                    <a:ext uri="{9D8B030D-6E8A-4147-A177-3AD203B41FA5}">
                      <a16:colId xmlns:a16="http://schemas.microsoft.com/office/drawing/2014/main" xmlns="" val="2447345503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xmlns="" val="2548177465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296141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809187">
                <a:tc row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</a:t>
                      </a:r>
                      <a:r>
                        <a:rPr kumimoji="0" lang="kk-KZ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қ/с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Оқудың түрлері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жылдың</a:t>
                      </a: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жылдық</a:t>
                      </a: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есебіне</a:t>
                      </a: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нақты</a:t>
                      </a: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атқарылғаны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жылдың</a:t>
                      </a: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жылды</a:t>
                      </a:r>
                      <a:r>
                        <a:rPr kumimoji="0" lang="kk-KZ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</a:t>
                      </a: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есебіне</a:t>
                      </a: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нақты</a:t>
                      </a: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атқарылғаны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соны</a:t>
                      </a:r>
                      <a:r>
                        <a:rPr kumimoji="0" lang="kk-KZ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ң ішінде </a:t>
                      </a: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МТКБ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бойынша</a:t>
                      </a: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нақты</a:t>
                      </a: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атқарылғаны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9925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мың тенге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Оқытылғандардың</a:t>
                      </a: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саны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мың</a:t>
                      </a:r>
                      <a:r>
                        <a:rPr kumimoji="0" lang="en-US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тенге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Оқытылғандардың</a:t>
                      </a: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саны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мың</a:t>
                      </a:r>
                      <a:r>
                        <a:rPr kumimoji="0" lang="en-US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тенге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Оқытылғандардың</a:t>
                      </a: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саны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31769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b="1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Серіктестік</a:t>
                      </a:r>
                      <a:r>
                        <a:rPr kumimoji="0" lang="ru-RU" sz="1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1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бойынша</a:t>
                      </a:r>
                      <a:r>
                        <a:rPr kumimoji="0" lang="ru-RU" sz="1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1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жалпы</a:t>
                      </a:r>
                      <a:r>
                        <a:rPr kumimoji="0" lang="ru-RU" sz="1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1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оқу</a:t>
                      </a:r>
                      <a:r>
                        <a:rPr kumimoji="0" lang="ru-RU" sz="1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17 380</a:t>
                      </a: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2 574</a:t>
                      </a: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9 528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3 164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1 438</a:t>
                      </a: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513</a:t>
                      </a: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Соның ішінде: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721372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Өнеркәсіптік</a:t>
                      </a: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қауіпсіздік</a:t>
                      </a: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және</a:t>
                      </a: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өрт</a:t>
                      </a: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қауіпсіздігі</a:t>
                      </a: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талаптары</a:t>
                      </a: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бойынша </a:t>
                      </a:r>
                      <a:r>
                        <a:rPr kumimoji="0" lang="ru-RU" sz="14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оқу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12 155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2 406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8 849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3108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1 438</a:t>
                      </a: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513</a:t>
                      </a: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025116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Әкімшілік-басқарма</a:t>
                      </a: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қызметкерлерінің</a:t>
                      </a: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біліктіліктін</a:t>
                      </a: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kumimoji="0" lang="ru-RU" sz="14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арттыру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2 685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679</a:t>
                      </a: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721372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40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</a:t>
                      </a:r>
                      <a:endParaRPr kumimoji="0" lang="ru-RU" sz="1400" u="none" strike="noStrike" kern="1200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400" b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Өндірістік қызметкерлерді басқа мамандыққа даярлау</a:t>
                      </a:r>
                      <a:endParaRPr kumimoji="0" lang="ru-RU" sz="1400" b="0" u="none" strike="noStrike" kern="1200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2 540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128</a:t>
                      </a: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88448416"/>
      </p:ext>
    </p:extLst>
  </p:cSld>
  <p:clrMapOvr>
    <a:masterClrMapping/>
  </p:clrMapOvr>
  <p:transition spd="slow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51521" y="1194044"/>
            <a:ext cx="8265412" cy="315807"/>
          </a:xfrm>
          <a:prstGeom prst="rect">
            <a:avLst/>
          </a:prstGeom>
        </p:spPr>
        <p:txBody>
          <a:bodyPr wrap="square" lIns="78183" tIns="39092" rIns="78183" bIns="39092">
            <a:spAutoFit/>
          </a:bodyPr>
          <a:lstStyle/>
          <a:p>
            <a:pPr algn="ctr"/>
            <a:r>
              <a:rPr lang="ru-RU" sz="1539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Жаз мезгілінде мектеп жасындағы балалардың сауықтыру кешендерінде демалуы (лагерь)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3568" y="1505238"/>
            <a:ext cx="8262475" cy="355305"/>
          </a:xfrm>
          <a:prstGeom prst="rect">
            <a:avLst/>
          </a:prstGeom>
          <a:noFill/>
        </p:spPr>
        <p:txBody>
          <a:bodyPr wrap="square" lIns="78183" tIns="39092" rIns="78183" bIns="39092" rtlCol="0">
            <a:spAutoFit/>
          </a:bodyPr>
          <a:lstStyle/>
          <a:p>
            <a:r>
              <a:rPr lang="ru-RU" sz="1796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БСО «Звездный» </a:t>
            </a:r>
            <a:r>
              <a:rPr lang="ru-RU" sz="1796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балалар</a:t>
            </a:r>
            <a:r>
              <a:rPr lang="ru-RU" sz="1796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96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лагері</a:t>
            </a:r>
            <a:r>
              <a:rPr lang="ru-RU" sz="1796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796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Ақмола</a:t>
            </a:r>
            <a:r>
              <a:rPr lang="ru-RU" sz="1796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96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облысы</a:t>
            </a:r>
            <a:r>
              <a:rPr lang="ru-RU" sz="1796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Боровое </a:t>
            </a:r>
            <a:r>
              <a:rPr lang="ru-RU" sz="1796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каласы</a:t>
            </a:r>
            <a:endParaRPr lang="ru-RU" sz="1796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844824"/>
            <a:ext cx="4384468" cy="263068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6709" y="3118894"/>
            <a:ext cx="1800200" cy="108012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5093" y="1916832"/>
            <a:ext cx="1863433" cy="111805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85583" y="1917724"/>
            <a:ext cx="1860460" cy="111627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1329" y="3118894"/>
            <a:ext cx="1800200" cy="1080120"/>
          </a:xfrm>
          <a:prstGeom prst="rect">
            <a:avLst/>
          </a:prstGeom>
        </p:spPr>
      </p:pic>
      <p:sp>
        <p:nvSpPr>
          <p:cNvPr id="14" name="Заголовок 1"/>
          <p:cNvSpPr txBox="1">
            <a:spLocks/>
          </p:cNvSpPr>
          <p:nvPr/>
        </p:nvSpPr>
        <p:spPr>
          <a:xfrm>
            <a:off x="827585" y="548680"/>
            <a:ext cx="8064896" cy="557551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defTabSz="801654">
              <a:lnSpc>
                <a:spcPct val="100000"/>
              </a:lnSpc>
              <a:spcBef>
                <a:spcPts val="0"/>
              </a:spcBef>
              <a:defRPr/>
            </a:pP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Кадр (</a:t>
            </a:r>
            <a:r>
              <a:rPr lang="ru-RU" sz="1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қызметкерді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дамыту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және </a:t>
            </a:r>
            <a:r>
              <a:rPr lang="ru-RU" sz="1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бағалау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кадрлық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қормен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жұмысты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ұйымдастыру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және </a:t>
            </a:r>
            <a:r>
              <a:rPr lang="ru-RU" sz="1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әлеуметтік-тұрмыстық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мәселелер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мекемеде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корпоративті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шаралар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өткізу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туралы</a:t>
            </a: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549" y="116632"/>
            <a:ext cx="1152102" cy="418931"/>
          </a:xfrm>
          <a:prstGeom prst="rect">
            <a:avLst/>
          </a:prstGeom>
        </p:spPr>
      </p:pic>
      <p:graphicFrame>
        <p:nvGraphicFramePr>
          <p:cNvPr id="16" name="Таблица 15">
            <a:extLst>
              <a:ext uri="{FF2B5EF4-FFF2-40B4-BE49-F238E27FC236}">
                <a16:creationId xmlns:a16="http://schemas.microsoft.com/office/drawing/2014/main" xmlns="" id="{0A82A750-467F-4856-B702-C7BE69FBF6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5297268"/>
              </p:ext>
            </p:extLst>
          </p:nvPr>
        </p:nvGraphicFramePr>
        <p:xfrm>
          <a:off x="683567" y="4673755"/>
          <a:ext cx="8207961" cy="1772083"/>
        </p:xfrm>
        <a:graphic>
          <a:graphicData uri="http://schemas.openxmlformats.org/drawingml/2006/table">
            <a:tbl>
              <a:tblPr firstRow="1" lastRow="1">
                <a:tableStyleId>{9D7B26C5-4107-4FEC-AEDC-1716B250A1EF}</a:tableStyleId>
              </a:tblPr>
              <a:tblGrid>
                <a:gridCol w="45390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45775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4321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68518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2567900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Құрылымдық бөлімше</a:t>
                      </a:r>
                      <a:endParaRPr lang="ru-RU" sz="1400" b="1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Жолдама саны барлығы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</a:t>
                      </a:r>
                      <a:r>
                        <a:rPr lang="ru-RU" sz="14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Бағасы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ru-RU" sz="14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Жалпы</a:t>
                      </a:r>
                      <a:r>
                        <a:rPr lang="ru-RU" sz="14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</a:t>
                      </a:r>
                    </a:p>
                    <a:p>
                      <a:pPr algn="ctr" fontAlgn="b"/>
                      <a:r>
                        <a:rPr lang="ru-RU" sz="14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ru-RU" sz="14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сомасы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13432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БТКБ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</a:t>
                      </a:r>
                      <a:r>
                        <a:rPr lang="en-US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120 000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10 200 000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9302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ЖТКБ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</a:t>
                      </a:r>
                      <a:r>
                        <a:rPr lang="en-US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120 000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9 600 000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13432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МТКБ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</a:t>
                      </a:r>
                      <a:r>
                        <a:rPr lang="en-US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120 000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6 600 000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1343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Әкімшілік басқармасы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</a:t>
                      </a:r>
                      <a:r>
                        <a:rPr lang="en-US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120 000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1 680 000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4597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Барлығы</a:t>
                      </a:r>
                      <a:r>
                        <a:rPr lang="en-US" sz="14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ru-RU" sz="14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</a:t>
                      </a:r>
                      <a:r>
                        <a:rPr lang="en-US" sz="14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ru-RU" sz="14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234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28 080 000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68673864"/>
      </p:ext>
    </p:extLst>
  </p:cSld>
  <p:clrMapOvr>
    <a:masterClrMapping/>
  </p:clrMapOvr>
  <p:transition spd="slow">
    <p:push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633162" y="1244291"/>
            <a:ext cx="7708538" cy="337690"/>
          </a:xfrm>
        </p:spPr>
        <p:txBody>
          <a:bodyPr>
            <a:noAutofit/>
          </a:bodyPr>
          <a:lstStyle/>
          <a:p>
            <a:pPr lvl="0" algn="ctr">
              <a:lnSpc>
                <a:spcPct val="100000"/>
              </a:lnSpc>
            </a:pPr>
            <a:r>
              <a:rPr lang="ru-RU" sz="1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1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Әлеуметтік төлемдерді, өтемақылар мен кепілдіктерді ұсынуы туралы есебі</a:t>
            </a:r>
            <a:r>
              <a:rPr lang="ru-RU" sz="1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6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-88666" y="548680"/>
            <a:ext cx="9152195" cy="557551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defTabSz="801654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Әлеуметтік төлемдердің, өтемақылар мен </a:t>
            </a:r>
          </a:p>
          <a:p>
            <a:pPr algn="r" defTabSz="801654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кепілдіктердің төленуін талдау</a:t>
            </a:r>
            <a:endPara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382867"/>
            <a:ext cx="1890210" cy="72008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989912" y="1396008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14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мың теңге</a:t>
            </a:r>
            <a:endParaRPr lang="ru-RU" sz="14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2" name="Объект 3">
            <a:extLst>
              <a:ext uri="{FF2B5EF4-FFF2-40B4-BE49-F238E27FC236}">
                <a16:creationId xmlns:a16="http://schemas.microsoft.com/office/drawing/2014/main" xmlns="" id="{C3E8B0E1-CB2F-4935-B103-45921D6825D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85117470"/>
              </p:ext>
            </p:extLst>
          </p:nvPr>
        </p:nvGraphicFramePr>
        <p:xfrm>
          <a:off x="467544" y="1696216"/>
          <a:ext cx="8424937" cy="4922433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42939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69276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0435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99017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2408257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865098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  <a:endParaRPr lang="ru-RU" sz="14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Әлеуметтік төлемдердің, өтемақылар мен кепілдіктердің түрі</a:t>
                      </a:r>
                      <a:endParaRPr lang="ru-RU" sz="14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Қызмет-дің</a:t>
                      </a:r>
                      <a:r>
                        <a:rPr lang="ru-RU" sz="1400" b="1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саны</a:t>
                      </a:r>
                      <a:endParaRPr lang="ru-RU" sz="14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Есептік кезеңдегі сомасы нақты</a:t>
                      </a:r>
                      <a:endParaRPr lang="ru-RU" sz="14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Негізі</a:t>
                      </a:r>
                      <a:endParaRPr lang="ru-RU" sz="14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42078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35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 жасты марапаттау  (65 АЕК) </a:t>
                      </a:r>
                      <a:endParaRPr lang="ru-RU" sz="135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20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3 127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48" marR="48948" marT="79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Ұжымдық шартқа  №2 қосымша келісімінің   1.3.1., 1.3.2.тармақтары.</a:t>
                      </a:r>
                      <a:endParaRPr lang="ru-RU" sz="135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19201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35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 жасты марапаттау  (70 АЕК)</a:t>
                      </a:r>
                      <a:endParaRPr lang="ru-RU" sz="135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168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48" marR="48948" marT="79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21329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35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 жасты марапаттау  (75 АЕК)</a:t>
                      </a:r>
                      <a:endParaRPr lang="ru-RU" sz="135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20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3 608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48" marR="48948" marT="79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46938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35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Қызметкер</a:t>
                      </a: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35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қайтыс</a:t>
                      </a: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болған жағдайда жерлеу рәсімін   ұйымдастыруға отбасына   (125 АЕК) </a:t>
                      </a:r>
                      <a:endParaRPr lang="ru-RU" sz="135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301 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48" marR="48948" marT="79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Ұжымдық шарттың    9.4.1.тармағы.</a:t>
                      </a:r>
                      <a:endParaRPr lang="ru-RU" sz="135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18077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35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Зейнеткерлікке</a:t>
                      </a: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шыққан зейнеткер қайтыс болған  жағдайда (50 АЕК) </a:t>
                      </a:r>
                      <a:endParaRPr lang="ru-RU" sz="135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-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-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48" marR="48948" marT="79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23658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35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Қызметкердің</a:t>
                      </a: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ru-RU" sz="135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жақын</a:t>
                      </a: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35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туыстарының</a:t>
                      </a: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</a:t>
                      </a:r>
                      <a:r>
                        <a:rPr lang="ru-RU" sz="135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жұбайы</a:t>
                      </a: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     </a:t>
                      </a:r>
                      <a:r>
                        <a:rPr lang="ru-RU" sz="135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зайыбы</a:t>
                      </a: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 </a:t>
                      </a:r>
                      <a:r>
                        <a:rPr lang="ru-RU" sz="135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балалары</a:t>
                      </a: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 </a:t>
                      </a:r>
                      <a:r>
                        <a:rPr lang="ru-RU" sz="135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ата-анасы</a:t>
                      </a: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 жерлеу рәсімін ұйымдастыруға  (65 АЕК)</a:t>
                      </a:r>
                      <a:endParaRPr lang="ru-RU" sz="135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33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5 159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48" marR="48948" marT="79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623658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35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Нәресте</a:t>
                      </a: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35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дүниеге</a:t>
                      </a: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35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келгенде</a:t>
                      </a: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(65 АЕК)</a:t>
                      </a:r>
                      <a:endParaRPr lang="ru-RU" sz="135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126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19 697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48" marR="48948" marT="79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Ұжымдық шартқа  №2 қосымша келісімінің   1.3.3.тармағы.</a:t>
                      </a:r>
                      <a:endParaRPr lang="ru-RU" sz="135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624083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35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Некеге</a:t>
                      </a: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35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тұрғанда</a:t>
                      </a: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(45 АЕК)</a:t>
                      </a:r>
                      <a:endParaRPr lang="ru-RU" sz="135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325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48" marR="48948" marT="79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Ұжымдық шартқа  №2 қосымша келісімінің   1.3.4.тармағы.</a:t>
                      </a:r>
                      <a:endParaRPr lang="ru-RU" sz="135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72539487"/>
      </p:ext>
    </p:extLst>
  </p:cSld>
  <p:clrMapOvr>
    <a:masterClrMapping/>
  </p:clrMapOvr>
  <p:transition spd="slow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/>
          <p:cNvSpPr txBox="1">
            <a:spLocks/>
          </p:cNvSpPr>
          <p:nvPr/>
        </p:nvSpPr>
        <p:spPr>
          <a:xfrm>
            <a:off x="-88666" y="548680"/>
            <a:ext cx="9152195" cy="557551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defTabSz="801654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Әлеуметтік төлемдердің, өтемақылар мен </a:t>
            </a:r>
          </a:p>
          <a:p>
            <a:pPr algn="r" defTabSz="801654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кепілдіктердің төленуін талдау</a:t>
            </a:r>
            <a:endPara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0" y="1340768"/>
            <a:ext cx="1875890" cy="337690"/>
          </a:xfrm>
        </p:spPr>
        <p:txBody>
          <a:bodyPr>
            <a:noAutofit/>
          </a:bodyPr>
          <a:lstStyle/>
          <a:p>
            <a:pPr lvl="0" algn="ctr">
              <a:lnSpc>
                <a:spcPct val="100000"/>
              </a:lnSpc>
            </a:pPr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кестенің жалғасы</a:t>
            </a:r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404664"/>
            <a:ext cx="1890210" cy="72008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524328" y="1382316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k-KZ" sz="14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мың теңге</a:t>
            </a:r>
            <a:endParaRPr lang="ru-RU" sz="14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2" name="Объект 4">
            <a:extLst>
              <a:ext uri="{FF2B5EF4-FFF2-40B4-BE49-F238E27FC236}">
                <a16:creationId xmlns:a16="http://schemas.microsoft.com/office/drawing/2014/main" xmlns="" id="{539E85F0-491C-451C-BFCD-2BD038A0713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38648563"/>
              </p:ext>
            </p:extLst>
          </p:nvPr>
        </p:nvGraphicFramePr>
        <p:xfrm>
          <a:off x="467544" y="1772816"/>
          <a:ext cx="8424936" cy="4896543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4831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69333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9394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98302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2371508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843714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Бала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күтіміндегі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қызметкерге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бала 1,5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жасқа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келгенше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ай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сайын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(10 АЕК)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586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Ұжымдық шарттың    9.4.14.тармағы.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65094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40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Медициналық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қызмет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көрсету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656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47 325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Ұжымдық шарттың    9.6.тармағы.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30292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40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Балаларды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сауықтыру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демалыс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орындарына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жолдама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234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28 080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Ұжымдық шарттың    9.4.тармағы.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65094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40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Материалдық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көмек</a:t>
                      </a:r>
                      <a:r>
                        <a:rPr lang="kk-KZ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ке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мұқтаж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қызметкерлерге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50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3 963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Ұжымдық шарттың    9.8.тармағы.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65094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40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Зейнеткерлік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жасқа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шыққанда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ерлер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- 63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жас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әйелдер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- 58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жас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 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41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32 533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Ұжымдық шарттың    9.4.11.тармағы.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91012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20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40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Халықаралық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әйелдер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күні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мерекесі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8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наурызға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(20 АЕК)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57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2 742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Ұжымдық шарттың    9.4.10.тармағы.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542814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20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40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Халықаралық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әйелдер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күні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мерекесі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8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наурызға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(зейнеткерлерге) (20 АЕК)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31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1 491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593429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20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40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Жүкті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және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босануына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байланысты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1 337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"АНС" ЖШС   06.11.13г. шығ.№1373 хаты.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23475367"/>
      </p:ext>
    </p:extLst>
  </p:cSld>
  <p:clrMapOvr>
    <a:masterClrMapping/>
  </p:clrMapOvr>
  <p:transition spd="slow">
    <p:push dir="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668344" y="1556792"/>
            <a:ext cx="981132" cy="289454"/>
          </a:xfrm>
          <a:prstGeom prst="rect">
            <a:avLst/>
          </a:prstGeom>
          <a:noFill/>
        </p:spPr>
        <p:txBody>
          <a:bodyPr wrap="none" lIns="78183" tIns="39092" rIns="78183" bIns="39092" rtlCol="0">
            <a:spAutoFit/>
          </a:bodyPr>
          <a:lstStyle/>
          <a:p>
            <a:r>
              <a:rPr lang="ru-RU" sz="1368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мың теңге</a:t>
            </a: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-88666" y="548680"/>
            <a:ext cx="9152195" cy="557551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defTabSz="801654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Әлеуметтік төлемдердің, өтемақылар мен </a:t>
            </a:r>
          </a:p>
          <a:p>
            <a:pPr algn="r" defTabSz="801654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кепілдіктердің төленуін талдау</a:t>
            </a:r>
            <a:endPara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251520" y="1435126"/>
            <a:ext cx="1875890" cy="337690"/>
          </a:xfrm>
        </p:spPr>
        <p:txBody>
          <a:bodyPr>
            <a:noAutofit/>
          </a:bodyPr>
          <a:lstStyle/>
          <a:p>
            <a:pPr lvl="0" algn="ctr">
              <a:lnSpc>
                <a:spcPct val="100000"/>
              </a:lnSpc>
            </a:pPr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кестенің жалғасы</a:t>
            </a:r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382867"/>
            <a:ext cx="1890210" cy="720080"/>
          </a:xfrm>
          <a:prstGeom prst="rect">
            <a:avLst/>
          </a:prstGeom>
        </p:spPr>
      </p:pic>
      <p:graphicFrame>
        <p:nvGraphicFramePr>
          <p:cNvPr id="13" name="Объект 4">
            <a:extLst>
              <a:ext uri="{FF2B5EF4-FFF2-40B4-BE49-F238E27FC236}">
                <a16:creationId xmlns:a16="http://schemas.microsoft.com/office/drawing/2014/main" xmlns="" id="{4640D63A-1783-48AA-B180-86622EF2272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38183255"/>
              </p:ext>
            </p:extLst>
          </p:nvPr>
        </p:nvGraphicFramePr>
        <p:xfrm>
          <a:off x="454203" y="1916832"/>
          <a:ext cx="8438277" cy="4752528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4235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61262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3000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03067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23414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2970181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Қызметкердің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еңбекке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жарамсыздығы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30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күнтізбелік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күннен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артық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болса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уақытша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еңбекке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жарамсыздықтың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31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күнінен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бастап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Жұмыс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беруші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оның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айлық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тарифтік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ставкасының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50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пайызы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мөлшерінде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қосымша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материалдық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көмек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көрсетеді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Бұл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жағдайда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Жұмыс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беруші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төлейтін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материалдық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көмек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мөлшері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бір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күнтізбелік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жылда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10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күні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есебінен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аспайды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543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Ұжымдық шартқа  №4 қосымша келісімінің   9.9.1.тармағы.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91953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20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ru-RU" sz="140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Өндірісте жарақат алған бұрынғы жұмысшыларға материалдық көмек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446 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ҚР АК 937 б. 1т.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890394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19 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/>
                      </a:endParaRPr>
                    </a:p>
                    <a:p>
                      <a:pPr algn="l" rtl="0" fontAlgn="t"/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Бала кезден </a:t>
                      </a:r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мүгедек балалары</a:t>
                      </a:r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бар қызметкерлерге  (65 АЕК)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8</a:t>
                      </a:r>
                      <a:endParaRPr lang="ru-RU" sz="1400" b="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1 251</a:t>
                      </a:r>
                      <a:endParaRPr lang="ru-RU" sz="1400" b="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Ұжымдық шарттың    9.4.9.тармағы.  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93357027"/>
      </p:ext>
    </p:extLst>
  </p:cSld>
  <p:clrMapOvr>
    <a:masterClrMapping/>
  </p:clrMapOvr>
  <p:transition spd="slow">
    <p:push dir="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/>
          <p:cNvSpPr txBox="1">
            <a:spLocks/>
          </p:cNvSpPr>
          <p:nvPr/>
        </p:nvSpPr>
        <p:spPr>
          <a:xfrm>
            <a:off x="-88666" y="548680"/>
            <a:ext cx="9152195" cy="557551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defTabSz="801654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Әлеуметтік төлемдердің, өтемақылар мен </a:t>
            </a:r>
          </a:p>
          <a:p>
            <a:pPr algn="r" defTabSz="801654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кепілдіктердің төленуін талдау</a:t>
            </a:r>
            <a:endPara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251520" y="1196752"/>
            <a:ext cx="1875890" cy="337690"/>
          </a:xfrm>
        </p:spPr>
        <p:txBody>
          <a:bodyPr>
            <a:noAutofit/>
          </a:bodyPr>
          <a:lstStyle/>
          <a:p>
            <a:pPr lvl="0" algn="ctr">
              <a:lnSpc>
                <a:spcPct val="100000"/>
              </a:lnSpc>
            </a:pPr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кестенің жалғасы</a:t>
            </a:r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382867"/>
            <a:ext cx="1890210" cy="720080"/>
          </a:xfrm>
          <a:prstGeom prst="rect">
            <a:avLst/>
          </a:prstGeom>
        </p:spPr>
      </p:pic>
      <p:graphicFrame>
        <p:nvGraphicFramePr>
          <p:cNvPr id="12" name="Объект 4">
            <a:extLst>
              <a:ext uri="{FF2B5EF4-FFF2-40B4-BE49-F238E27FC236}">
                <a16:creationId xmlns:a16="http://schemas.microsoft.com/office/drawing/2014/main" xmlns="" id="{63B20BCC-2D71-40F3-A81B-15737681416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67657470"/>
              </p:ext>
            </p:extLst>
          </p:nvPr>
        </p:nvGraphicFramePr>
        <p:xfrm>
          <a:off x="446200" y="1536204"/>
          <a:ext cx="8446279" cy="506114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6267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23343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1317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11317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2323822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774822">
                <a:tc>
                  <a:txBody>
                    <a:bodyPr/>
                    <a:lstStyle/>
                    <a:p>
                      <a:pPr algn="ctr"/>
                      <a:r>
                        <a:rPr lang="kk-KZ" sz="1400" dirty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400" dirty="0">
                        <a:solidFill>
                          <a:schemeClr val="tx2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қыркүйек білім күніне орай мектеп жасындағы балаларға (10 АЕК)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400" dirty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1 255</a:t>
                      </a:r>
                      <a:endParaRPr lang="ru-RU" sz="1400" dirty="0">
                        <a:solidFill>
                          <a:schemeClr val="tx2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kk-KZ" sz="1400" dirty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30</a:t>
                      </a:r>
                      <a:r>
                        <a:rPr lang="kk-KZ" sz="1400" baseline="0" dirty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183</a:t>
                      </a:r>
                      <a:endParaRPr lang="ru-RU" sz="1400" dirty="0">
                        <a:solidFill>
                          <a:schemeClr val="tx2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1400" dirty="0">
                        <a:solidFill>
                          <a:schemeClr val="tx2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Ұжымдық шартқа  №4 қосымша келісімінің   9.4.15.тармағы.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05825">
                <a:tc>
                  <a:txBody>
                    <a:bodyPr/>
                    <a:lstStyle/>
                    <a:p>
                      <a:pPr algn="ctr"/>
                      <a:r>
                        <a:rPr lang="kk-KZ" sz="1400" dirty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</a:t>
                      </a:r>
                      <a:endParaRPr lang="ru-RU" sz="1400" dirty="0">
                        <a:solidFill>
                          <a:schemeClr val="tx2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Мұнайшылар күні мерекесіне жұмыс жасамайтын зейнеткерлерге (20 АЕК)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kk-KZ" sz="1400" dirty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</a:t>
                      </a:r>
                      <a:endParaRPr lang="ru-RU" sz="1400" dirty="0">
                        <a:solidFill>
                          <a:schemeClr val="tx2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kk-KZ" sz="1400" baseline="0" dirty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12 362</a:t>
                      </a:r>
                      <a:endParaRPr lang="ru-RU" sz="1400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err="1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Ұжымдық</a:t>
                      </a:r>
                      <a:r>
                        <a:rPr lang="ru-RU" sz="1400" dirty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шарттың    9.4.13.тармағы</a:t>
                      </a:r>
                      <a:r>
                        <a:rPr lang="ru-RU" dirty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65253">
                <a:tc>
                  <a:txBody>
                    <a:bodyPr/>
                    <a:lstStyle/>
                    <a:p>
                      <a:pPr marL="0" algn="ctr" defTabSz="914377" rtl="0" eaLnBrk="1" latinLnBrk="0" hangingPunct="1"/>
                      <a:r>
                        <a:rPr lang="ru-RU" sz="1400" kern="1200" dirty="0">
                          <a:solidFill>
                            <a:schemeClr val="tx2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kk-KZ" sz="1400" kern="1200" dirty="0">
                          <a:solidFill>
                            <a:schemeClr val="tx2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Еңбек демалысын беру кезінде қызметкердің денсаулығын жақсартуына (125 АЕК) </a:t>
                      </a:r>
                      <a:endParaRPr lang="ru-RU" sz="1400" kern="1200" dirty="0">
                        <a:solidFill>
                          <a:schemeClr val="tx2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algn="ctr" defTabSz="914377" rtl="0" eaLnBrk="1" latinLnBrk="0" hangingPunct="1"/>
                      <a:r>
                        <a:rPr lang="kk-KZ" sz="1400" kern="1200" dirty="0">
                          <a:solidFill>
                            <a:schemeClr val="tx2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1 664</a:t>
                      </a:r>
                      <a:endParaRPr lang="ru-RU" sz="1400" kern="1200" dirty="0">
                        <a:solidFill>
                          <a:schemeClr val="tx2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algn="ctr" defTabSz="914377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200" dirty="0">
                          <a:solidFill>
                            <a:schemeClr val="tx2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500 240</a:t>
                      </a:r>
                      <a:endParaRPr lang="ru-RU" sz="1400" kern="1200" dirty="0">
                        <a:solidFill>
                          <a:schemeClr val="tx2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Ұжымдық шартқа  №3 қосымша келісімінің   1.2.4.тармағы.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87941"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23</a:t>
                      </a: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Наурыз мейрамы (50 АЕК)</a:t>
                      </a: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1 660</a:t>
                      </a: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199 615</a:t>
                      </a: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Ұжымдық шартқа  №3 қосымша келісімінің   1.3.5.тармағы.</a:t>
                      </a:r>
                    </a:p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901146"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24</a:t>
                      </a: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Мұнайгаз кешені қызметкерлерінің күні (50 АЕК)</a:t>
                      </a: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1 026</a:t>
                      </a:r>
                    </a:p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123 376</a:t>
                      </a:r>
                      <a:r>
                        <a:rPr kumimoji="0" lang="ru-RU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	</a:t>
                      </a:r>
                    </a:p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1D528D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765253"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25</a:t>
                      </a: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Қазақстан Республикасының Тәуелсіздік күні (50 АЕК)</a:t>
                      </a: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251</a:t>
                      </a: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30 182</a:t>
                      </a: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1D528D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860909"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1" kern="12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Барлы</a:t>
                      </a:r>
                      <a:r>
                        <a:rPr lang="kk-KZ" sz="1600" b="1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ғы</a:t>
                      </a:r>
                      <a:endParaRPr lang="ru-RU" sz="16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1600" b="1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600" b="1" dirty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7 406</a:t>
                      </a:r>
                      <a:endParaRPr lang="ru-RU" sz="1600" b="1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 </a:t>
                      </a:r>
                      <a:r>
                        <a:rPr lang="kk-KZ" sz="1600" b="1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048 640</a:t>
                      </a:r>
                      <a:endParaRPr lang="ru-RU" sz="16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77EF8184-2B20-4908-BE3C-096735E5B0FE}"/>
              </a:ext>
            </a:extLst>
          </p:cNvPr>
          <p:cNvSpPr txBox="1"/>
          <p:nvPr/>
        </p:nvSpPr>
        <p:spPr>
          <a:xfrm>
            <a:off x="7767331" y="1232025"/>
            <a:ext cx="981132" cy="289454"/>
          </a:xfrm>
          <a:prstGeom prst="rect">
            <a:avLst/>
          </a:prstGeom>
          <a:noFill/>
        </p:spPr>
        <p:txBody>
          <a:bodyPr wrap="none" lIns="78183" tIns="39092" rIns="78183" bIns="39092" rtlCol="0">
            <a:spAutoFit/>
          </a:bodyPr>
          <a:lstStyle/>
          <a:p>
            <a:r>
              <a:rPr lang="ru-RU" sz="1368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мың теңге</a:t>
            </a:r>
          </a:p>
        </p:txBody>
      </p:sp>
    </p:spTree>
    <p:extLst>
      <p:ext uri="{BB962C8B-B14F-4D97-AF65-F5344CB8AC3E}">
        <p14:creationId xmlns:p14="http://schemas.microsoft.com/office/powerpoint/2010/main" val="1633006163"/>
      </p:ext>
    </p:extLst>
  </p:cSld>
  <p:clrMapOvr>
    <a:masterClrMapping/>
  </p:clrMapOvr>
  <p:transition spd="slow">
    <p:push dir="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0" y="476672"/>
            <a:ext cx="9144000" cy="720080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78183" tIns="39092" rIns="78183" bIns="39092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defTabSz="781995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Есеп мерзімі кезінде түскен сұрақтар, өткізілген кездесулер,  </a:t>
            </a:r>
          </a:p>
          <a:p>
            <a:pPr algn="r" defTabSz="781995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жеке қабылдаулар және шешілген мәселелер бойынша сандық көрсеткіштерді </a:t>
            </a:r>
          </a:p>
          <a:p>
            <a:pPr algn="r" defTabSz="781995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келтіру арқылы  ақпарат беру,  шешімі талап етілетін  және орындалуға </a:t>
            </a:r>
          </a:p>
          <a:p>
            <a:pPr algn="r" defTabSz="781995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жоспарланған мәселелер туралы ақпарат беру</a:t>
            </a:r>
            <a:endParaRPr lang="ru-RU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6150" y="1372847"/>
            <a:ext cx="8796331" cy="60625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84481" algn="ctr">
              <a:lnSpc>
                <a:spcPct val="107000"/>
              </a:lnSpc>
            </a:pPr>
            <a:r>
              <a:rPr lang="en-US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kk-KZ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септік кезеңдегі келіп түскен мәселелер, өткізілген кездесулер және жеке қабылдауларды шешу барысы туралы қорытынды:</a:t>
            </a:r>
            <a:endParaRPr lang="ru-RU" sz="16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382867"/>
            <a:ext cx="1890210" cy="720080"/>
          </a:xfrm>
          <a:prstGeom prst="rect">
            <a:avLst/>
          </a:prstGeom>
        </p:spPr>
      </p:pic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xmlns="" id="{254C906E-FF1B-4036-93E6-E2AC6CD8D0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3595792"/>
              </p:ext>
            </p:extLst>
          </p:nvPr>
        </p:nvGraphicFramePr>
        <p:xfrm>
          <a:off x="491668" y="2171446"/>
          <a:ext cx="8400813" cy="3777835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40974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62970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5666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18274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92195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73252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kk-KZ" sz="1600" b="1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  <a:endParaRPr lang="ru-RU" sz="16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kk-KZ" sz="1600" b="1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Жиналыстың атауы</a:t>
                      </a:r>
                      <a:endParaRPr lang="ru-RU" sz="16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kk-KZ" sz="1600" b="1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Жиналыс саны</a:t>
                      </a:r>
                      <a:endParaRPr lang="ru-RU" sz="16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kk-KZ" sz="1600" b="1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Сұрақтар саны</a:t>
                      </a:r>
                      <a:endParaRPr lang="ru-RU" sz="16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kk-KZ" sz="1600" b="1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Шешімі</a:t>
                      </a:r>
                      <a:r>
                        <a:rPr lang="kk-KZ" sz="1600" b="1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қарастырылуда</a:t>
                      </a:r>
                      <a:endParaRPr lang="ru-RU" sz="16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580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5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5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5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Бірінші басшының еңбек ұжымымен кездесуі</a:t>
                      </a:r>
                      <a:endParaRPr lang="ru-RU" sz="15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</a:t>
                      </a:r>
                      <a:endParaRPr lang="ru-RU" sz="18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</a:t>
                      </a:r>
                      <a:endParaRPr lang="ru-RU" sz="18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580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5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Желілік басшының еңбек ұжымымен кездесуі</a:t>
                      </a:r>
                      <a:endParaRPr lang="ru-RU" sz="15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67</a:t>
                      </a:r>
                      <a:endParaRPr lang="ru-RU" sz="18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22</a:t>
                      </a:r>
                      <a:endParaRPr lang="ru-RU" sz="18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</a:t>
                      </a:r>
                      <a:endParaRPr lang="ru-RU" sz="18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573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5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</a:t>
                      </a:r>
                      <a:endParaRPr lang="ru-RU" sz="15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5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Кәсіподақпен еңбек ұжымымен кездесуі</a:t>
                      </a:r>
                      <a:endParaRPr lang="ru-RU" sz="15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</a:t>
                      </a:r>
                      <a:endParaRPr lang="ru-RU" sz="18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12</a:t>
                      </a:r>
                      <a:endParaRPr lang="ru-RU" sz="18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</a:t>
                      </a:r>
                      <a:endParaRPr lang="ru-RU" sz="18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358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5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</a:t>
                      </a:r>
                      <a:endParaRPr lang="ru-RU" sz="15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50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Жоспардан тыс кездесуі</a:t>
                      </a:r>
                      <a:endParaRPr lang="ru-RU" sz="150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13</a:t>
                      </a:r>
                      <a:endParaRPr lang="ru-RU" sz="18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35890">
                <a:tc>
                  <a:txBody>
                    <a:bodyPr/>
                    <a:lstStyle/>
                    <a:p>
                      <a:endParaRPr lang="ru-RU" sz="15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500" b="1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Барлығы:</a:t>
                      </a:r>
                      <a:endParaRPr lang="ru-RU" sz="15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6858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b="1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80</a:t>
                      </a:r>
                      <a:endParaRPr lang="ru-RU" sz="18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b="1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55</a:t>
                      </a:r>
                      <a:endParaRPr lang="ru-RU" sz="18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b="1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</a:t>
                      </a:r>
                      <a:endParaRPr lang="ru-RU" sz="18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50487251"/>
      </p:ext>
    </p:extLst>
  </p:cSld>
  <p:clrMapOvr>
    <a:masterClrMapping/>
  </p:clrMapOvr>
  <p:transition spd="slow">
    <p:push dir="u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95536" y="1578278"/>
            <a:ext cx="835790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Жұмыскерлердің  саны және еңбекақы қоры жөнінде мәлімет</a:t>
            </a: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3851920" y="476672"/>
            <a:ext cx="5141741" cy="745933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78183" tIns="39092" rIns="78183" bIns="39092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9144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Жұмыскерлердің  саны және еңбекақы қоры жөнінде мәлімет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382867"/>
            <a:ext cx="1890210" cy="720080"/>
          </a:xfrm>
          <a:prstGeom prst="rect">
            <a:avLst/>
          </a:prstGeom>
        </p:spPr>
      </p:pic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xmlns="" id="{011B3EAA-AE8B-4CB1-AF55-91FA3A29CA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8756913"/>
              </p:ext>
            </p:extLst>
          </p:nvPr>
        </p:nvGraphicFramePr>
        <p:xfrm>
          <a:off x="179511" y="2060847"/>
          <a:ext cx="8814149" cy="4608513"/>
        </p:xfrm>
        <a:graphic>
          <a:graphicData uri="http://schemas.openxmlformats.org/drawingml/2006/table">
            <a:tbl>
              <a:tblPr firstRow="1">
                <a:tableStyleId>{9D7B26C5-4107-4FEC-AEDC-1716B250A1EF}</a:tableStyleId>
              </a:tblPr>
              <a:tblGrid>
                <a:gridCol w="38299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5975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1918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2558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00030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226316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50992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Көрсеткіш атауы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Өлшем бірлігі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</a:t>
                      </a:r>
                      <a:r>
                        <a:rPr lang="en-US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жылды</a:t>
                      </a:r>
                      <a:r>
                        <a:rPr lang="kk-KZ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ң 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Жоспардың орындалуы (%)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2906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жоспар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нақты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9853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u="none" strike="noStrike" kern="1200" noProof="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Жұмыскерлердің </a:t>
                      </a:r>
                      <a:r>
                        <a:rPr kumimoji="0" lang="ru-RU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есепті жылға о</a:t>
                      </a:r>
                      <a:r>
                        <a:rPr lang="ru-RU" sz="1400" b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рташа тізімдік  саны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адам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ru-RU" sz="12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094</a:t>
                      </a:r>
                      <a:endParaRPr lang="ru-RU" sz="12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2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ru-RU" sz="12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087</a:t>
                      </a:r>
                    </a:p>
                    <a:p>
                      <a:pPr algn="ctr" fontAlgn="ctr"/>
                      <a:endParaRPr lang="ru-RU" sz="12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r>
                        <a:rPr lang="en-US" sz="12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2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9923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1.1.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Өндіріс</a:t>
                      </a:r>
                      <a:r>
                        <a:rPr lang="ru-RU" sz="1400" b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0" u="none" strike="noStrike" kern="1200" noProof="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жұмыскерлердің</a:t>
                      </a:r>
                      <a:endParaRPr lang="ru-RU" sz="1400" b="0" u="none" strike="noStrike" kern="12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адам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ru-RU" sz="12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053</a:t>
                      </a:r>
                      <a:endParaRPr lang="ru-RU" sz="12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ru-RU" sz="12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046</a:t>
                      </a:r>
                      <a:endParaRPr lang="ru-RU" sz="12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r>
                        <a:rPr lang="en-US" sz="12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2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9923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1.2.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Әкімшілік-басқарма</a:t>
                      </a:r>
                      <a:r>
                        <a:rPr lang="ru-RU" sz="1400" b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қызметкерлері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адам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</a:t>
                      </a:r>
                      <a:r>
                        <a:rPr lang="ru-RU" sz="12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</a:t>
                      </a:r>
                      <a:endParaRPr lang="ru-RU" sz="12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2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78664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Жалпы</a:t>
                      </a:r>
                      <a:r>
                        <a:rPr lang="ru-RU" sz="1400" b="0" u="none" strike="noStrike" baseline="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ш</a:t>
                      </a:r>
                      <a:r>
                        <a:rPr lang="ru-RU" sz="1400" b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ығындар (құнсыздануды</a:t>
                      </a:r>
                      <a:r>
                        <a:rPr lang="ru-RU" sz="1400" b="0" u="none" strike="noStrike" baseline="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есепке   алмағанда)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мың теңге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32 814 173</a:t>
                      </a: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u="none" strike="noStrike" kern="12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31 857 223</a:t>
                      </a: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</a:t>
                      </a:r>
                      <a:endParaRPr lang="ru-RU" sz="12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9923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Еңбекақы</a:t>
                      </a:r>
                      <a:r>
                        <a:rPr lang="ru-RU" sz="1400" b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қоры, барлығы  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мың теңге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8 883 598</a:t>
                      </a:r>
                      <a:endParaRPr lang="ru-RU" sz="12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8 558 044</a:t>
                      </a:r>
                      <a:endParaRPr lang="ru-RU" sz="12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78664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Еңбекақы</a:t>
                      </a:r>
                      <a:r>
                        <a:rPr lang="ru-RU" sz="1400" b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қорының жалпы</a:t>
                      </a:r>
                      <a:r>
                        <a:rPr lang="en-US" sz="1400" b="0" u="none" strike="noStrike" baseline="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шығындағы үлесі 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(%)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27,07</a:t>
                      </a:r>
                      <a:endParaRPr lang="ru-RU" sz="1400" b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26,86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90145303"/>
      </p:ext>
    </p:extLst>
  </p:cSld>
  <p:clrMapOvr>
    <a:masterClrMapping/>
  </p:clrMapOvr>
  <p:transition spd="slow">
    <p:push dir="u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332656"/>
            <a:ext cx="9144000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kk-KZ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Назарларыңды бөліп тыңдағаныңызға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Рахмет!!!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6392" y="4725144"/>
            <a:ext cx="4231215" cy="171916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898847"/>
            <a:ext cx="3955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>
                <a:solidFill>
                  <a:schemeClr val="bg1"/>
                </a:solidFill>
              </a:rPr>
              <a:t>10</a:t>
            </a:r>
          </a:p>
        </p:txBody>
      </p:sp>
    </p:spTree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cdb2004138l">
  <a:themeElements>
    <a:clrScheme name="sample 3">
      <a:dk1>
        <a:srgbClr val="1D528D"/>
      </a:dk1>
      <a:lt1>
        <a:srgbClr val="FFFFFF"/>
      </a:lt1>
      <a:dk2>
        <a:srgbClr val="000000"/>
      </a:dk2>
      <a:lt2>
        <a:srgbClr val="DDDDDD"/>
      </a:lt2>
      <a:accent1>
        <a:srgbClr val="25B1B1"/>
      </a:accent1>
      <a:accent2>
        <a:srgbClr val="5BACE9"/>
      </a:accent2>
      <a:accent3>
        <a:srgbClr val="FFFFFF"/>
      </a:accent3>
      <a:accent4>
        <a:srgbClr val="174578"/>
      </a:accent4>
      <a:accent5>
        <a:srgbClr val="ACD5D5"/>
      </a:accent5>
      <a:accent6>
        <a:srgbClr val="529BD3"/>
      </a:accent6>
      <a:hlink>
        <a:srgbClr val="6E71F0"/>
      </a:hlink>
      <a:folHlink>
        <a:srgbClr val="969696"/>
      </a:folHlink>
    </a:clrScheme>
    <a:fontScheme name="sample">
      <a:majorFont>
        <a:latin typeface="Verdana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ample 1">
        <a:dk1>
          <a:srgbClr val="1D528D"/>
        </a:dk1>
        <a:lt1>
          <a:srgbClr val="FFFFFF"/>
        </a:lt1>
        <a:dk2>
          <a:srgbClr val="000000"/>
        </a:dk2>
        <a:lt2>
          <a:srgbClr val="C0C0C0"/>
        </a:lt2>
        <a:accent1>
          <a:srgbClr val="4EA693"/>
        </a:accent1>
        <a:accent2>
          <a:srgbClr val="ABA755"/>
        </a:accent2>
        <a:accent3>
          <a:srgbClr val="FFFFFF"/>
        </a:accent3>
        <a:accent4>
          <a:srgbClr val="174578"/>
        </a:accent4>
        <a:accent5>
          <a:srgbClr val="B2D0C8"/>
        </a:accent5>
        <a:accent6>
          <a:srgbClr val="9B974C"/>
        </a:accent6>
        <a:hlink>
          <a:srgbClr val="3981B7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124B98"/>
        </a:dk1>
        <a:lt1>
          <a:srgbClr val="FFFFFF"/>
        </a:lt1>
        <a:dk2>
          <a:srgbClr val="000000"/>
        </a:dk2>
        <a:lt2>
          <a:srgbClr val="DDDDDD"/>
        </a:lt2>
        <a:accent1>
          <a:srgbClr val="4976D1"/>
        </a:accent1>
        <a:accent2>
          <a:srgbClr val="4CB494"/>
        </a:accent2>
        <a:accent3>
          <a:srgbClr val="FFFFFF"/>
        </a:accent3>
        <a:accent4>
          <a:srgbClr val="0E3F81"/>
        </a:accent4>
        <a:accent5>
          <a:srgbClr val="B1BDE5"/>
        </a:accent5>
        <a:accent6>
          <a:srgbClr val="44A386"/>
        </a:accent6>
        <a:hlink>
          <a:srgbClr val="0099CC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1D528D"/>
        </a:dk1>
        <a:lt1>
          <a:srgbClr val="FFFFFF"/>
        </a:lt1>
        <a:dk2>
          <a:srgbClr val="000000"/>
        </a:dk2>
        <a:lt2>
          <a:srgbClr val="DDDDDD"/>
        </a:lt2>
        <a:accent1>
          <a:srgbClr val="25B1B1"/>
        </a:accent1>
        <a:accent2>
          <a:srgbClr val="5BACE9"/>
        </a:accent2>
        <a:accent3>
          <a:srgbClr val="FFFFFF"/>
        </a:accent3>
        <a:accent4>
          <a:srgbClr val="174578"/>
        </a:accent4>
        <a:accent5>
          <a:srgbClr val="ACD5D5"/>
        </a:accent5>
        <a:accent6>
          <a:srgbClr val="529BD3"/>
        </a:accent6>
        <a:hlink>
          <a:srgbClr val="6E71F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8893</TotalTime>
  <Words>2454</Words>
  <Application>Microsoft Office PowerPoint</Application>
  <PresentationFormat>Экран (4:3)</PresentationFormat>
  <Paragraphs>737</Paragraphs>
  <Slides>22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8" baseType="lpstr">
      <vt:lpstr>Arial</vt:lpstr>
      <vt:lpstr>Calibri</vt:lpstr>
      <vt:lpstr>Times New Roman</vt:lpstr>
      <vt:lpstr>Verdana</vt:lpstr>
      <vt:lpstr>Wingdings</vt:lpstr>
      <vt:lpstr>cdb2004138l</vt:lpstr>
      <vt:lpstr>Презентация PowerPoint</vt:lpstr>
      <vt:lpstr>Тапсырыс беруші мекемелер бойынша табыс көлемі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2018 жылдағы жол қозғалыс ережесін бұзу жөнінде мәлімет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Әлеуметтік төлемдерді, өтемақылар мен кепілдіктерді ұсынуы туралы есебі </vt:lpstr>
      <vt:lpstr> кестенің жалғасы </vt:lpstr>
      <vt:lpstr> кестенің жалғасы </vt:lpstr>
      <vt:lpstr> кестенің жалғасы 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ПОРТФОЛІО</dc:title>
  <dc:creator>IrinaS</dc:creator>
  <cp:lastModifiedBy>user</cp:lastModifiedBy>
  <cp:revision>630</cp:revision>
  <cp:lastPrinted>2019-02-28T10:01:45Z</cp:lastPrinted>
  <dcterms:created xsi:type="dcterms:W3CDTF">2010-04-02T11:40:04Z</dcterms:created>
  <dcterms:modified xsi:type="dcterms:W3CDTF">2019-02-28T10:03:27Z</dcterms:modified>
</cp:coreProperties>
</file>