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434" r:id="rId3"/>
    <p:sldId id="435" r:id="rId4"/>
    <p:sldId id="442" r:id="rId5"/>
    <p:sldId id="444" r:id="rId6"/>
    <p:sldId id="455" r:id="rId7"/>
    <p:sldId id="456" r:id="rId8"/>
    <p:sldId id="457" r:id="rId9"/>
    <p:sldId id="458" r:id="rId10"/>
    <p:sldId id="452" r:id="rId11"/>
    <p:sldId id="459" r:id="rId12"/>
    <p:sldId id="453" r:id="rId13"/>
    <p:sldId id="466" r:id="rId14"/>
    <p:sldId id="461" r:id="rId15"/>
    <p:sldId id="462" r:id="rId16"/>
    <p:sldId id="463" r:id="rId17"/>
    <p:sldId id="464" r:id="rId18"/>
    <p:sldId id="467" r:id="rId19"/>
    <p:sldId id="276" r:id="rId20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5" userDrawn="1">
          <p15:clr>
            <a:srgbClr val="A4A3A4"/>
          </p15:clr>
        </p15:guide>
        <p15:guide id="2" pos="2145" userDrawn="1">
          <p15:clr>
            <a:srgbClr val="A4A3A4"/>
          </p15:clr>
        </p15:guide>
        <p15:guide id="3" orient="horz" pos="3137" userDrawn="1">
          <p15:clr>
            <a:srgbClr val="A4A3A4"/>
          </p15:clr>
        </p15:guide>
        <p15:guide id="4" pos="2177" userDrawn="1">
          <p15:clr>
            <a:srgbClr val="A4A3A4"/>
          </p15:clr>
        </p15:guide>
        <p15:guide id="5" orient="horz" pos="3132" userDrawn="1">
          <p15:clr>
            <a:srgbClr val="A4A3A4"/>
          </p15:clr>
        </p15:guide>
        <p15:guide id="6" pos="2130" userDrawn="1">
          <p15:clr>
            <a:srgbClr val="A4A3A4"/>
          </p15:clr>
        </p15:guide>
        <p15:guide id="7" pos="2161" userDrawn="1">
          <p15:clr>
            <a:srgbClr val="A4A3A4"/>
          </p15:clr>
        </p15:guide>
        <p15:guide id="8" orient="horz" pos="3134" userDrawn="1">
          <p15:clr>
            <a:srgbClr val="A4A3A4"/>
          </p15:clr>
        </p15:guide>
        <p15:guide id="9" orient="horz" pos="3136" userDrawn="1">
          <p15:clr>
            <a:srgbClr val="A4A3A4"/>
          </p15:clr>
        </p15:guide>
        <p15:guide id="10" orient="horz" pos="3129">
          <p15:clr>
            <a:srgbClr val="A4A3A4"/>
          </p15:clr>
        </p15:guide>
        <p15:guide id="11" orient="horz" pos="3131">
          <p15:clr>
            <a:srgbClr val="A4A3A4"/>
          </p15:clr>
        </p15:guide>
        <p15:guide id="12" orient="horz" pos="3126">
          <p15:clr>
            <a:srgbClr val="A4A3A4"/>
          </p15:clr>
        </p15:guide>
        <p15:guide id="13" orient="horz" pos="3128">
          <p15:clr>
            <a:srgbClr val="A4A3A4"/>
          </p15:clr>
        </p15:guide>
        <p15:guide id="14" orient="horz" pos="3130">
          <p15:clr>
            <a:srgbClr val="A4A3A4"/>
          </p15:clr>
        </p15:guide>
        <p15:guide id="15" pos="2126">
          <p15:clr>
            <a:srgbClr val="A4A3A4"/>
          </p15:clr>
        </p15:guide>
        <p15:guide id="16" pos="2158">
          <p15:clr>
            <a:srgbClr val="A4A3A4"/>
          </p15:clr>
        </p15:guide>
        <p15:guide id="17" pos="2111">
          <p15:clr>
            <a:srgbClr val="A4A3A4"/>
          </p15:clr>
        </p15:guide>
        <p15:guide id="18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CBDF"/>
    <a:srgbClr val="D7E6EE"/>
    <a:srgbClr val="6F9AEF"/>
    <a:srgbClr val="6DCEF1"/>
    <a:srgbClr val="99CC00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9" autoAdjust="0"/>
    <p:restoredTop sz="96433" autoAdjust="0"/>
  </p:normalViewPr>
  <p:slideViewPr>
    <p:cSldViewPr>
      <p:cViewPr varScale="1">
        <p:scale>
          <a:sx n="89" d="100"/>
          <a:sy n="89" d="100"/>
        </p:scale>
        <p:origin x="1435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35"/>
        <p:guide pos="2145"/>
        <p:guide orient="horz" pos="3137"/>
        <p:guide pos="2177"/>
        <p:guide orient="horz" pos="3132"/>
        <p:guide pos="2130"/>
        <p:guide pos="2161"/>
        <p:guide orient="horz" pos="3134"/>
        <p:guide orient="horz" pos="3136"/>
        <p:guide orient="horz" pos="3129"/>
        <p:guide orient="horz" pos="3131"/>
        <p:guide orient="horz" pos="3126"/>
        <p:guide orient="horz" pos="3128"/>
        <p:guide orient="horz" pos="3130"/>
        <p:guide pos="2126"/>
        <p:guide pos="2158"/>
        <p:guide pos="2111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User\Desktop\&#1086;&#1090;&#1095;&#1077;&#1090;%20&#1079;&#1072;%206%20&#1084;&#1077;&#1089;.2015%20&#1075;&#1086;&#1076;&#1072;\&#1089;&#1083;&#1072;&#1081;&#1076;%20&#1076;&#1072;&#1085;&#1085;&#1099;&#1077;%206%20&#1084;&#1077;&#1089;.2015&#1075;.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45197648219124E-3"/>
          <c:y val="1.9769281814071035E-3"/>
          <c:w val="0.67650940244893321"/>
          <c:h val="0.89114964607521874"/>
        </c:manualLayout>
      </c:layout>
      <c:pie3DChart>
        <c:varyColors val="1"/>
        <c:ser>
          <c:idx val="0"/>
          <c:order val="0"/>
          <c:spPr>
            <a:solidFill>
              <a:schemeClr val="accent2"/>
            </a:solidFill>
            <a:ln w="63500" cap="flat" cmpd="thickThin" algn="ctr">
              <a:solidFill>
                <a:schemeClr val="l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1"/>
            <c:bubble3D val="0"/>
            <c:spPr>
              <a:solidFill>
                <a:srgbClr val="00B050"/>
              </a:solidFill>
              <a:ln w="63500" cap="flat" cmpd="thickThin" algn="ctr">
                <a:solidFill>
                  <a:schemeClr val="lt1"/>
                </a:solidFill>
                <a:prstDash val="solid"/>
              </a:ln>
              <a:effectLst>
                <a:outerShdw blurRad="50800" dist="381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chemeClr val="accent4">
                  <a:lumMod val="75000"/>
                </a:schemeClr>
              </a:solidFill>
              <a:ln w="63500" cap="flat" cmpd="thickThin" algn="ctr">
                <a:solidFill>
                  <a:schemeClr val="lt1"/>
                </a:solidFill>
                <a:prstDash val="solid"/>
              </a:ln>
              <a:effectLst>
                <a:outerShdw blurRad="50800" dist="381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  <a:ln w="63500" cap="flat" cmpd="thickThin" algn="ctr">
                <a:solidFill>
                  <a:schemeClr val="lt1"/>
                </a:solidFill>
                <a:prstDash val="solid"/>
              </a:ln>
              <a:effectLst>
                <a:outerShdw blurRad="50800" dist="381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0684346525422714"/>
                  <c:y val="0.12840659186948519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72 бірлік </a:t>
                    </a:r>
                  </a:p>
                  <a:p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9 %</a:t>
                    </a:r>
                    <a:endParaRPr lang="ru-RU" sz="2400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1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8324845022115521"/>
                  <c:y val="-8.1173963645622196E-2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329</a:t>
                    </a:r>
                    <a:r>
                      <a:rPr lang="ru-RU" sz="2400" b="1" baseline="0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бірлік</a:t>
                    </a:r>
                  </a:p>
                  <a:p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33 %</a:t>
                    </a:r>
                    <a:endParaRPr lang="ru-RU" sz="2400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1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2800" b="1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ru-RU" sz="28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 бірлік </a:t>
                    </a:r>
                  </a:p>
                  <a:p>
                    <a:pPr>
                      <a:defRPr sz="2800" b="1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ru-RU" sz="28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35 %</a:t>
                    </a:r>
                    <a:endParaRPr lang="ru-RU" sz="2800" dirty="0">
                      <a:solidFill>
                        <a:srgbClr val="FF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1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222 бірлік </a:t>
                    </a:r>
                  </a:p>
                  <a:p>
                    <a:r>
                      <a: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23 %</a:t>
                    </a:r>
                    <a:endParaRPr lang="ru-RU" sz="2400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1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1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'ТС год вып.'!$B$1:$F$1</c:f>
              <c:strCache>
                <c:ptCount val="5"/>
                <c:pt idx="0">
                  <c:v>Наименов.</c:v>
                </c:pt>
                <c:pt idx="1">
                  <c:v>3 жылға дейінгі</c:v>
                </c:pt>
                <c:pt idx="2">
                  <c:v>5 жылға дейінгі</c:v>
                </c:pt>
                <c:pt idx="3">
                  <c:v>10 жылға дейінгі</c:v>
                </c:pt>
                <c:pt idx="4">
                  <c:v>10 жылдан жогары</c:v>
                </c:pt>
              </c:strCache>
            </c:strRef>
          </c:cat>
          <c:val>
            <c:numRef>
              <c:f>'ТС год вып.'!$B$2:$F$2</c:f>
              <c:numCache>
                <c:formatCode>General</c:formatCode>
                <c:ptCount val="5"/>
                <c:pt idx="1">
                  <c:v>185</c:v>
                </c:pt>
                <c:pt idx="2">
                  <c:v>234</c:v>
                </c:pt>
                <c:pt idx="3">
                  <c:v>411</c:v>
                </c:pt>
                <c:pt idx="4">
                  <c:v>365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144537163521447"/>
          <c:y val="2.5231577312927807E-2"/>
          <c:w val="0.87104598694216018"/>
          <c:h val="0.7521673778808759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БТКБ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34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2</c:v>
                </c:pt>
                <c:pt idx="2">
                  <c:v>2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ЖТКБ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34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0</c:v>
                </c:pt>
                <c:pt idx="3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МТКБ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34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224657136"/>
        <c:axId val="224653216"/>
        <c:axId val="0"/>
      </c:bar3DChart>
      <c:catAx>
        <c:axId val="2246571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24653216"/>
        <c:crosses val="autoZero"/>
        <c:auto val="1"/>
        <c:lblAlgn val="ctr"/>
        <c:lblOffset val="100"/>
        <c:noMultiLvlLbl val="0"/>
      </c:catAx>
      <c:valAx>
        <c:axId val="224653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2465713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pattFill prst="pct5">
            <a:fgClr>
              <a:srgbClr val="FFFF00"/>
            </a:fgClr>
            <a:bgClr>
              <a:schemeClr val="bg1"/>
            </a:bgClr>
          </a:pattFill>
        </c:spPr>
        <c:txPr>
          <a:bodyPr/>
          <a:lstStyle/>
          <a:p>
            <a:pPr rtl="0">
              <a:defRPr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512955024802E-2"/>
          <c:y val="6.8303989732126119E-2"/>
          <c:w val="0.94814448704497534"/>
          <c:h val="0.84744587847074193"/>
        </c:manualLayout>
      </c:layout>
      <c:bar3D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5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7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7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9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9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9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9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7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7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5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254903143324758E-2"/>
                  <c:y val="-1.0794475064677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4705883771989711E-2"/>
                  <c:y val="-1.943005511641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328431597231705E-2"/>
                  <c:y val="-3.886011023283937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 smtClean="0">
                        <a:solidFill>
                          <a:srgbClr val="FF0000"/>
                        </a:solidFill>
                      </a:rPr>
                      <a:t>0</a:t>
                    </a:r>
                    <a:endParaRPr lang="en-US" sz="1800" dirty="0">
                      <a:solidFill>
                        <a:srgbClr val="FF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2013 ж.</c:v>
                </c:pt>
                <c:pt idx="1">
                  <c:v>2014 ж.</c:v>
                </c:pt>
                <c:pt idx="2">
                  <c:v>2015 ж.</c:v>
                </c:pt>
                <c:pt idx="3">
                  <c:v>2016 ж.</c:v>
                </c:pt>
                <c:pt idx="4">
                  <c:v>2017 ж.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</c:v>
                </c:pt>
                <c:pt idx="1">
                  <c:v>1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4654392"/>
        <c:axId val="224670856"/>
        <c:axId val="0"/>
      </c:bar3DChart>
      <c:catAx>
        <c:axId val="2246543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670856"/>
        <c:crosses val="autoZero"/>
        <c:auto val="1"/>
        <c:lblAlgn val="ctr"/>
        <c:lblOffset val="100"/>
        <c:noMultiLvlLbl val="0"/>
      </c:catAx>
      <c:valAx>
        <c:axId val="224670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65439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0.14866</cdr:x>
      <cdr:y>0.76058</cdr:y>
    </cdr:from>
    <cdr:to>
      <cdr:x>0.38676</cdr:x>
      <cdr:y>0.84063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52172" y="4186872"/>
          <a:ext cx="2325777" cy="4406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0.44922</cdr:x>
      <cdr:y>0.02663</cdr:y>
    </cdr:from>
    <cdr:to>
      <cdr:x>0.64618</cdr:x>
      <cdr:y>0.10933</cdr:y>
    </cdr:to>
    <cdr:sp macro="" textlink="">
      <cdr:nvSpPr>
        <cdr:cNvPr id="17" name="TextBox 16"/>
        <cdr:cNvSpPr txBox="1"/>
      </cdr:nvSpPr>
      <cdr:spPr>
        <a:xfrm xmlns:a="http://schemas.openxmlformats.org/drawingml/2006/main">
          <a:off x="3822430" y="136821"/>
          <a:ext cx="1675925" cy="4248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1-</a:t>
          </a:r>
          <a:r>
            <a:rPr lang="ru-RU" sz="1600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</a:t>
          </a:r>
          <a:r>
            <a:rPr lang="ru-RU" sz="1600" dirty="0" err="1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жыл</a:t>
          </a:r>
          <a:r>
            <a:rPr lang="kk-KZ" sz="1600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ға дейін</a:t>
          </a:r>
          <a:endParaRPr lang="ru-RU" sz="1600" dirty="0">
            <a:solidFill>
              <a:schemeClr val="accent4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0.49588</cdr:x>
      <cdr:y>0.09671</cdr:y>
    </cdr:from>
    <cdr:to>
      <cdr:x>0.51987</cdr:x>
      <cdr:y>0.14048</cdr:y>
    </cdr:to>
    <cdr:cxnSp macro="">
      <cdr:nvCxnSpPr>
        <cdr:cNvPr id="19" name="Прямая со стрелкой 18"/>
        <cdr:cNvCxnSpPr/>
      </cdr:nvCxnSpPr>
      <cdr:spPr>
        <a:xfrm xmlns:a="http://schemas.openxmlformats.org/drawingml/2006/main" flipH="1">
          <a:off x="4219429" y="496846"/>
          <a:ext cx="204081" cy="224825"/>
        </a:xfrm>
        <a:prstGeom xmlns:a="http://schemas.openxmlformats.org/drawingml/2006/main" prst="straightConnector1">
          <a:avLst/>
        </a:prstGeom>
        <a:ln xmlns:a="http://schemas.openxmlformats.org/drawingml/2006/main" w="28575">
          <a:solidFill>
            <a:srgbClr val="00B050"/>
          </a:solidFill>
          <a:tailEnd type="triangle"/>
        </a:ln>
      </cdr:spPr>
      <cdr:style>
        <a:lnRef xmlns:a="http://schemas.openxmlformats.org/drawingml/2006/main" idx="1">
          <a:schemeClr val="accent4"/>
        </a:lnRef>
        <a:fillRef xmlns:a="http://schemas.openxmlformats.org/drawingml/2006/main" idx="0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0.67137</cdr:x>
      <cdr:y>0.3721</cdr:y>
    </cdr:from>
    <cdr:to>
      <cdr:x>0.74508</cdr:x>
      <cdr:y>0.3721</cdr:y>
    </cdr:to>
    <cdr:cxnSp macro="">
      <cdr:nvCxnSpPr>
        <cdr:cNvPr id="25" name="Прямая со стрелкой 24"/>
        <cdr:cNvCxnSpPr/>
      </cdr:nvCxnSpPr>
      <cdr:spPr>
        <a:xfrm xmlns:a="http://schemas.openxmlformats.org/drawingml/2006/main" flipH="1">
          <a:off x="5712631" y="1911591"/>
          <a:ext cx="627195" cy="0"/>
        </a:xfrm>
        <a:prstGeom xmlns:a="http://schemas.openxmlformats.org/drawingml/2006/main" prst="straightConnector1">
          <a:avLst/>
        </a:prstGeom>
        <a:ln xmlns:a="http://schemas.openxmlformats.org/drawingml/2006/main" w="28575">
          <a:solidFill>
            <a:srgbClr val="00206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0.23551</cdr:x>
      <cdr:y>0.8396</cdr:y>
    </cdr:from>
    <cdr:to>
      <cdr:x>0.49427</cdr:x>
      <cdr:y>0.90063</cdr:y>
    </cdr:to>
    <cdr:sp macro="" textlink="">
      <cdr:nvSpPr>
        <cdr:cNvPr id="26" name="TextBox 25"/>
        <cdr:cNvSpPr txBox="1"/>
      </cdr:nvSpPr>
      <cdr:spPr>
        <a:xfrm xmlns:a="http://schemas.openxmlformats.org/drawingml/2006/main">
          <a:off x="2003944" y="4313270"/>
          <a:ext cx="2201795" cy="3135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5-</a:t>
          </a:r>
          <a:r>
            <a:rPr lang="ru-RU" sz="1600" dirty="0" smtClean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  <a:r>
            <a:rPr lang="en-US" sz="1600" dirty="0" smtClean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kk-KZ" sz="1600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жылға</a:t>
          </a:r>
          <a:r>
            <a:rPr lang="kk-KZ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kk-KZ" sz="1600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дейінгі</a:t>
          </a:r>
          <a:endParaRPr lang="ru-RU" sz="1600" dirty="0">
            <a:solidFill>
              <a:schemeClr val="accent4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0.33075</cdr:x>
      <cdr:y>0.74149</cdr:y>
    </cdr:from>
    <cdr:to>
      <cdr:x>0.33075</cdr:x>
      <cdr:y>0.8396</cdr:y>
    </cdr:to>
    <cdr:cxnSp macro="">
      <cdr:nvCxnSpPr>
        <cdr:cNvPr id="30" name="Прямая со стрелкой 29"/>
        <cdr:cNvCxnSpPr/>
      </cdr:nvCxnSpPr>
      <cdr:spPr>
        <a:xfrm xmlns:a="http://schemas.openxmlformats.org/drawingml/2006/main" flipV="1">
          <a:off x="2814318" y="3809215"/>
          <a:ext cx="1" cy="504055"/>
        </a:xfrm>
        <a:prstGeom xmlns:a="http://schemas.openxmlformats.org/drawingml/2006/main" prst="straightConnector1">
          <a:avLst/>
        </a:prstGeom>
        <a:ln xmlns:a="http://schemas.openxmlformats.org/drawingml/2006/main" w="28575">
          <a:solidFill>
            <a:schemeClr val="accent3">
              <a:lumMod val="65000"/>
            </a:schemeClr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0.02068</cdr:x>
      <cdr:y>0.03936</cdr:y>
    </cdr:from>
    <cdr:to>
      <cdr:x>0.28875</cdr:x>
      <cdr:y>0.10933</cdr:y>
    </cdr:to>
    <cdr:sp macro="" textlink="">
      <cdr:nvSpPr>
        <cdr:cNvPr id="32" name="TextBox 31"/>
        <cdr:cNvSpPr txBox="1"/>
      </cdr:nvSpPr>
      <cdr:spPr>
        <a:xfrm xmlns:a="http://schemas.openxmlformats.org/drawingml/2006/main">
          <a:off x="175941" y="202185"/>
          <a:ext cx="2280987" cy="3594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600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 жылдан жоғары</a:t>
          </a:r>
          <a:endParaRPr lang="ru-RU" sz="1600" dirty="0">
            <a:solidFill>
              <a:schemeClr val="accent4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0.11918</cdr:x>
      <cdr:y>0.10021</cdr:y>
    </cdr:from>
    <cdr:to>
      <cdr:x>0.15603</cdr:x>
      <cdr:y>0.16561</cdr:y>
    </cdr:to>
    <cdr:cxnSp macro="">
      <cdr:nvCxnSpPr>
        <cdr:cNvPr id="34" name="Прямая со стрелкой 33"/>
        <cdr:cNvCxnSpPr/>
      </cdr:nvCxnSpPr>
      <cdr:spPr>
        <a:xfrm xmlns:a="http://schemas.openxmlformats.org/drawingml/2006/main">
          <a:off x="1164140" y="551621"/>
          <a:ext cx="360040" cy="360040"/>
        </a:xfrm>
        <a:prstGeom xmlns:a="http://schemas.openxmlformats.org/drawingml/2006/main" prst="straightConnector1">
          <a:avLst/>
        </a:prstGeom>
        <a:ln xmlns:a="http://schemas.openxmlformats.org/drawingml/2006/main" w="28575">
          <a:solidFill>
            <a:srgbClr val="00B0F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0.06324</cdr:x>
      <cdr:y>0.06808</cdr:y>
    </cdr:from>
    <cdr:to>
      <cdr:x>0.10544</cdr:x>
      <cdr:y>0.35513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9590" y="341534"/>
          <a:ext cx="360040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0.35861</cdr:x>
      <cdr:y>0.22596</cdr:y>
    </cdr:from>
    <cdr:to>
      <cdr:x>0.62023</cdr:x>
      <cdr:y>0.35513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59870" y="1133622"/>
          <a:ext cx="223224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0.18139</cdr:x>
      <cdr:y>0.05372</cdr:y>
    </cdr:from>
    <cdr:to>
      <cdr:x>0.22359</cdr:x>
      <cdr:y>0.62783</cdr:y>
    </cdr:to>
    <cdr:sp macro="" textlink="">
      <cdr:nvSpPr>
        <cdr:cNvPr id="4" name="TextBox 3"/>
        <cdr:cNvSpPr txBox="1"/>
      </cdr:nvSpPr>
      <cdr:spPr>
        <a:xfrm xmlns:a="http://schemas.openxmlformats.org/drawingml/2006/main" rot="16200000">
          <a:off x="287562" y="1529666"/>
          <a:ext cx="288032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Қозғалыс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жылдамдығы</a:t>
          </a:r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0.56116</cdr:x>
      <cdr:y>0.2116</cdr:y>
    </cdr:from>
    <cdr:to>
      <cdr:x>0.59491</cdr:x>
      <cdr:y>0.64219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3851958" y="1997718"/>
          <a:ext cx="216024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Сақтандыру 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белдігі</a:t>
          </a:r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0.38393</cdr:x>
      <cdr:y>0.12549</cdr:y>
    </cdr:from>
    <cdr:to>
      <cdr:x>0.41769</cdr:x>
      <cdr:y>0.64219</cdr:y>
    </cdr:to>
    <cdr:sp macro="" textlink="">
      <cdr:nvSpPr>
        <cdr:cNvPr id="6" name="TextBox 5"/>
        <cdr:cNvSpPr txBox="1"/>
      </cdr:nvSpPr>
      <cdr:spPr>
        <a:xfrm xmlns:a="http://schemas.openxmlformats.org/drawingml/2006/main" rot="16200000">
          <a:off x="2123766" y="1781694"/>
          <a:ext cx="259228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Жарықтандыру құрылғысы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0.7637</cdr:x>
      <cdr:y>0.11113</cdr:y>
    </cdr:from>
    <cdr:to>
      <cdr:x>0.81434</cdr:x>
      <cdr:y>0.64219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5400130" y="1673682"/>
          <a:ext cx="26642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Ұ</a:t>
          </a:r>
          <a:r>
            <a: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</a:t>
          </a:r>
          <a:r>
            <a:rPr lang="kk-KZ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лы телефон пайдалану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0.03168</cdr:x>
      <cdr:y>0.74266</cdr:y>
    </cdr:from>
    <cdr:to>
      <cdr:x>0.17697</cdr:x>
      <cdr:y>0.80007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72576" y="3725910"/>
          <a:ext cx="125018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k-KZ" sz="16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Барлығы</a:t>
          </a:r>
          <a:endParaRPr lang="ru-RU" sz="1600" b="1" dirty="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25.07.2017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25.07.2017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46" tIns="45773" rIns="91546" bIns="4577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546" tIns="45773" rIns="91546" bIns="4577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1546" tIns="45773" rIns="91546" bIns="45773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460"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86391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71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8865" indent="-228865" algn="just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8865" indent="-228865" algn="just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8865" indent="-228865"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865" indent="-228865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865" indent="-228865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67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Вместо ссылки </a:t>
            </a:r>
            <a:r>
              <a:rPr lang="en-US" b="1" dirty="0">
                <a:latin typeface="Verdana" pitchFamily="34" charset="0"/>
              </a:rPr>
              <a:t>www.blog.com</a:t>
            </a:r>
            <a:r>
              <a:rPr lang="uk-UA" b="1" dirty="0">
                <a:latin typeface="Verdana" pitchFamily="34" charset="0"/>
              </a:rPr>
              <a:t> </a:t>
            </a:r>
            <a:r>
              <a:rPr lang="uk-UA" dirty="0">
                <a:latin typeface="Verdana" pitchFamily="34" charset="0"/>
              </a:rPr>
              <a:t>тут и по </a:t>
            </a:r>
            <a:r>
              <a:rPr lang="uk-UA" dirty="0" err="1">
                <a:latin typeface="Verdana" pitchFamily="34" charset="0"/>
              </a:rPr>
              <a:t>всей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презентации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поставьте</a:t>
            </a:r>
            <a:r>
              <a:rPr lang="uk-UA" dirty="0">
                <a:latin typeface="Verdana" pitchFamily="34" charset="0"/>
              </a:rPr>
              <a:t> адрес </a:t>
            </a:r>
            <a:r>
              <a:rPr lang="uk-UA" dirty="0" err="1">
                <a:latin typeface="Verdana" pitchFamily="34" charset="0"/>
              </a:rPr>
              <a:t>своего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веб-портфолио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09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 smtClean="0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 smtClean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4297428" y="4725144"/>
            <a:ext cx="4679423" cy="1032421"/>
          </a:xfrm>
          <a:prstGeom prst="rect">
            <a:avLst/>
          </a:prstGeom>
        </p:spPr>
        <p:txBody>
          <a:bodyPr vert="horz" lIns="91417" tIns="45709" rIns="91417" bIns="45709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жыл</a:t>
            </a:r>
            <a:r>
              <a:rPr lang="kk-K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дың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айында 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тқарылған жұмыстар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88640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фыфывфывфывфывф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04664"/>
            <a:ext cx="6048672" cy="230425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831127" cy="253019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endParaRPr lang="ru-RU" sz="1633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812827"/>
              </p:ext>
            </p:extLst>
          </p:nvPr>
        </p:nvGraphicFramePr>
        <p:xfrm>
          <a:off x="457200" y="1988048"/>
          <a:ext cx="8229601" cy="3745208"/>
        </p:xfrm>
        <a:graphic>
          <a:graphicData uri="http://schemas.openxmlformats.org/drawingml/2006/table">
            <a:tbl>
              <a:tblPr firstRow="1" lastRow="1"/>
              <a:tblGrid>
                <a:gridCol w="442392"/>
                <a:gridCol w="2999797"/>
                <a:gridCol w="1196853"/>
                <a:gridCol w="1196853"/>
                <a:gridCol w="1196853"/>
                <a:gridCol w="1196853"/>
              </a:tblGrid>
              <a:tr h="46291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№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Көрсеткіш атауы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2017 жыл  1-ші жартыжылдығы</a:t>
                      </a:r>
                      <a:endParaRPr lang="ru-RU" sz="15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ауытқуы 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Орынд.,  % 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</a:tr>
              <a:tr h="3066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нақты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-/+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669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«МаңғыстауМұнайГаз» АҚ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4 071 758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4 046 718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-25 040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99%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69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«О</a:t>
                      </a:r>
                      <a:r>
                        <a:rPr lang="en-US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il </a:t>
                      </a:r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onstruction </a:t>
                      </a:r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</a:t>
                      </a:r>
                      <a:r>
                        <a:rPr lang="en-US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ompany» </a:t>
                      </a:r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954 350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833 966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-120 384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87%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«Oil Services Company» </a:t>
                      </a:r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ЖШС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1 213 052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1 236 243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23 191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102%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«Мангистауэнергомунай» ЖШС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65 059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77 401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12 342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119%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92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«Мунайтелеком» ЖШС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20 000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68 166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48 166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341%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 Басқа да қосымша мекемелер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68 260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68 260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96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Барлығы: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6 324 219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6 330 754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824 432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107%</a:t>
                      </a:r>
                    </a:p>
                  </a:txBody>
                  <a:tcPr marL="6506" marR="6506" marT="650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7189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869435" y="135915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28384" y="1591805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969458"/>
              </p:ext>
            </p:extLst>
          </p:nvPr>
        </p:nvGraphicFramePr>
        <p:xfrm>
          <a:off x="755575" y="2060847"/>
          <a:ext cx="7931224" cy="4430490"/>
        </p:xfrm>
        <a:graphic>
          <a:graphicData uri="http://schemas.openxmlformats.org/drawingml/2006/table">
            <a:tbl>
              <a:tblPr firstRow="1" lastRow="1"/>
              <a:tblGrid>
                <a:gridCol w="480963"/>
                <a:gridCol w="2342849"/>
                <a:gridCol w="1276853"/>
                <a:gridCol w="1276853"/>
                <a:gridCol w="1276853"/>
                <a:gridCol w="1276853"/>
              </a:tblGrid>
              <a:tr h="24410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№ 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7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7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7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2017 жыл 1-ші жартыжылдығы</a:t>
                      </a:r>
                      <a:endParaRPr lang="ru-RU" sz="17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 ауытқуы 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5B1B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Орынд. 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</a:tr>
              <a:tr h="24410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қ/с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жоспар 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нақты 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-/+ 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77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 табыс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6 419 815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6 817 759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397 944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106%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 шығын, соның  ішінде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11 546 316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15 </a:t>
                      </a:r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034</a:t>
                      </a:r>
                      <a:r>
                        <a:rPr lang="ru-RU" sz="1500" b="1" i="0" u="none" strike="noStrike" baseline="0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230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 </a:t>
                      </a:r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487</a:t>
                      </a:r>
                      <a:r>
                        <a:rPr lang="ru-RU" sz="1500" b="1" i="0" u="none" strike="noStrike" baseline="0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914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130%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43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Сатылған өнімдердің және көрсетілген қызметтердің өзіндік құны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10 723 636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11 </a:t>
                      </a:r>
                      <a:r>
                        <a:rPr lang="ru-RU" sz="1500" b="0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510</a:t>
                      </a:r>
                      <a:r>
                        <a:rPr lang="ru-RU" sz="1500" b="0" i="0" u="none" strike="noStrike" baseline="0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588</a:t>
                      </a:r>
                      <a:endParaRPr lang="ru-RU" sz="1500" b="0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786</a:t>
                      </a:r>
                      <a:r>
                        <a:rPr lang="ru-RU" sz="1500" b="1" i="0" u="none" strike="noStrike" baseline="0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952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107%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2.2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 және әкімшілік шығындары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566 282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0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729 271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162 989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129%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Жалпы пайда (шығын)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-5 126 501</a:t>
                      </a: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-8 </a:t>
                      </a:r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218</a:t>
                      </a:r>
                      <a:r>
                        <a:rPr lang="ru-RU" sz="1500" b="1" i="0" u="none" strike="noStrike" baseline="0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462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-3 </a:t>
                      </a:r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091</a:t>
                      </a:r>
                      <a:r>
                        <a:rPr lang="ru-RU" sz="1500" b="1" i="0" u="none" strike="noStrike" baseline="0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 961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 smtClean="0">
                          <a:solidFill>
                            <a:srgbClr val="174578"/>
                          </a:solidFill>
                          <a:effectLst/>
                          <a:latin typeface="Times New Roman"/>
                        </a:rPr>
                        <a:t>160%</a:t>
                      </a:r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438">
                <a:tc>
                  <a:txBody>
                    <a:bodyPr/>
                    <a:lstStyle/>
                    <a:p>
                      <a:pPr algn="ctr" rtl="0" fontAlgn="ctr"/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500" b="1" i="0" u="none" strike="noStrike" dirty="0">
                        <a:solidFill>
                          <a:srgbClr val="1D528D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500" b="1" i="0" u="none" strike="noStrike" dirty="0">
                        <a:solidFill>
                          <a:srgbClr val="174578"/>
                        </a:solidFill>
                        <a:effectLst/>
                        <a:latin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7041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67430" y="1227287"/>
            <a:ext cx="7063965" cy="617537"/>
          </a:xfrm>
          <a:prstGeom prst="rect">
            <a:avLst/>
          </a:prstGeom>
        </p:spPr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 құралдарының пайдалану мерзімі бойынша бөлінуі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305490" y="1996050"/>
            <a:ext cx="435542" cy="380200"/>
          </a:xfrm>
          <a:prstGeom prst="rect">
            <a:avLst/>
          </a:prstGeom>
          <a:noFill/>
          <a:ln>
            <a:noFill/>
          </a:ln>
        </p:spPr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981414" y="2981113"/>
            <a:ext cx="435542" cy="380200"/>
          </a:xfrm>
          <a:prstGeom prst="rect">
            <a:avLst/>
          </a:prstGeom>
          <a:noFill/>
          <a:ln>
            <a:noFill/>
          </a:ln>
        </p:spPr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439831" y="5089494"/>
            <a:ext cx="435542" cy="380200"/>
          </a:xfrm>
          <a:prstGeom prst="rect">
            <a:avLst/>
          </a:prstGeom>
          <a:noFill/>
          <a:ln>
            <a:noFill/>
          </a:ln>
        </p:spPr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395159" y="2367609"/>
            <a:ext cx="435542" cy="380200"/>
          </a:xfrm>
          <a:prstGeom prst="rect">
            <a:avLst/>
          </a:prstGeom>
          <a:noFill/>
          <a:ln>
            <a:noFill/>
          </a:ln>
        </p:spPr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1363585"/>
              </p:ext>
            </p:extLst>
          </p:nvPr>
        </p:nvGraphicFramePr>
        <p:xfrm>
          <a:off x="313273" y="1916832"/>
          <a:ext cx="8508956" cy="5137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660232" y="3645024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kk-KZ" sz="16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жылға дейін</a:t>
            </a:r>
            <a:endParaRPr lang="ru-RU" sz="16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4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67045" y="1268760"/>
            <a:ext cx="8663107" cy="471875"/>
          </a:xfrm>
          <a:prstGeom prst="rect">
            <a:avLst/>
          </a:prstGeom>
        </p:spPr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sz="18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 </a:t>
            </a:r>
            <a:r>
              <a:rPr lang="ru-RU" sz="18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18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алуға жоспарланып отырған автокөліктер тізімі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705404"/>
              </p:ext>
            </p:extLst>
          </p:nvPr>
        </p:nvGraphicFramePr>
        <p:xfrm>
          <a:off x="323528" y="1740635"/>
          <a:ext cx="8506624" cy="425818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55405"/>
                <a:gridCol w="5073187"/>
                <a:gridCol w="792088"/>
                <a:gridCol w="720080"/>
                <a:gridCol w="936104"/>
                <a:gridCol w="729760"/>
              </a:tblGrid>
              <a:tr h="35052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Автокөлік атауы</a:t>
                      </a: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саны </a:t>
                      </a:r>
                      <a:r>
                        <a:rPr lang="ru-RU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(бірлік)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Автобус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орындық 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ПАЗ-3205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66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Автобус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23+1 орындық Hyundai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County (класса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А)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Автобус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 орындық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0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Автобус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орындық 6х6 КАМАЗ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Автобус 45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орындық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Hy</a:t>
                      </a:r>
                      <a:r>
                        <a:rPr lang="en-US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ndai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Universe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көтергіш</a:t>
                      </a:r>
                      <a:r>
                        <a:rPr lang="ru-RU" sz="140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(автокран)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тн.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өндіруші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Қытай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26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Мұнай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қалдықтарын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жинау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агрегаты АКНС-10 КАМАЗ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Мұнай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қалдықтарын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жинау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агрегаты 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АКНС-15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КАМАЗ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көлігі</a:t>
                      </a:r>
                      <a:r>
                        <a:rPr lang="ru-RU" sz="140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baseline="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</a:t>
                      </a:r>
                      <a:r>
                        <a:rPr lang="ru-RU" sz="140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baseline="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көтергіштігі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тн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КАМАЗ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көлігі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КМУ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(кран манипулятор)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КАМАЗ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Қоқыс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тасушы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көлік 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көлемі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8м3 ГАЗ-3307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Қоқыс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тасушы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көлік 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көлемі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22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м3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КО-440-5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КАМАЗ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87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көлігі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жартылай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тіркемесімен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бірге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ж.к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тн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Өзі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төгетін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көлік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ж.к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тн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(көлемі10м3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КАМАЗ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Фронтальды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(погрузчик)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тиегіш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көлемі</a:t>
                      </a:r>
                      <a:r>
                        <a:rPr lang="ru-RU" sz="14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3м3 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95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0" i="0" u="none" strike="noStrike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Тиегіш</a:t>
                      </a:r>
                      <a:r>
                        <a:rPr lang="ru-RU" sz="130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u="none" strike="noStrike" baseline="0" dirty="0" err="1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көлемі</a:t>
                      </a:r>
                      <a:r>
                        <a:rPr lang="ru-RU" sz="130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1м3</a:t>
                      </a:r>
                      <a:r>
                        <a:rPr lang="ru-RU" sz="13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30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экскаватор </a:t>
                      </a:r>
                      <a:r>
                        <a:rPr lang="ru-RU" sz="13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 м3 </a:t>
                      </a:r>
                      <a:endParaRPr lang="ru-RU" sz="13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Автокөлік барлығы: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1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31451" y="6101540"/>
            <a:ext cx="849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2017 жылы 2 308 735 мың теңгеге 110 көлік құралын сатып алу жоспарлануда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14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1772816"/>
            <a:ext cx="8568952" cy="50405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КӨЛІКТІ ЖҮРГІЗУ </a:t>
            </a:r>
          </a:p>
          <a:p>
            <a:pPr algn="ctr"/>
            <a:r>
              <a:rPr lang="ru-RU" dirty="0" err="1"/>
              <a:t>КеЗІНДеГІ</a:t>
            </a:r>
            <a:r>
              <a:rPr lang="ru-RU" dirty="0"/>
              <a:t> ҚАУІПСІЗДІК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-35497" y="477518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pic>
        <p:nvPicPr>
          <p:cNvPr id="2051" name="Picture 3" descr="C:\Users\User\Desktop\Новая папка\Безымян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29763"/>
            <a:ext cx="7056784" cy="32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8" y="2132856"/>
            <a:ext cx="150826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Жұмысқа дайын болу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1800" y="2042264"/>
            <a:ext cx="169269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Әрқашан жүргізу кезіндегі қауіпсіздікті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5879013"/>
            <a:ext cx="17281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Жүк көтеру операциалары кезіндегі кауіпсіздік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2190" y="587727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Биіктікте жұмыс жасау кезінде өзіңізді құлаудан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126876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 smtClean="0">
                <a:solidFill>
                  <a:schemeClr val="accent4"/>
                </a:solidFill>
                <a:latin typeface="Times New Roman"/>
              </a:rPr>
              <a:t>«</a:t>
            </a:r>
            <a:r>
              <a:rPr lang="kk-KZ" b="1" dirty="0" smtClean="0">
                <a:solidFill>
                  <a:schemeClr val="accent4"/>
                </a:solidFill>
                <a:latin typeface="Times New Roman"/>
              </a:rPr>
              <a:t>Алтын қағидалар»</a:t>
            </a:r>
            <a:endParaRPr lang="ru-RU" b="1" dirty="0">
              <a:solidFill>
                <a:schemeClr val="accent4"/>
              </a:solidFill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55976" y="1859947"/>
            <a:ext cx="205172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Қауіптілігі жоғары жұмыстар тек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қолданыстағы наряд-рұқсаттармен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ғана жүргізілуі </a:t>
            </a:r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тиіс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28184" y="1844824"/>
            <a:ext cx="216024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 бастар алдында ажыратуды тексеріңіз және көрсетілген жеке қорғаныс құралдарын пайдаланыңыздар 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3608" y="587901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Тұйық кеңестікте кірер алдында рұқсат алыңыз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65914" y="5838363"/>
            <a:ext cx="179181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Қозғалыстағы жабдықтан кауіпсіз арақашықтықта болыңыз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97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39361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sz="1400" b="1" dirty="0" smtClean="0">
                <a:solidFill>
                  <a:schemeClr val="accent4"/>
                </a:solidFill>
                <a:latin typeface="Times New Roman"/>
              </a:rPr>
              <a:t>2017ж. 1-жарты </a:t>
            </a:r>
            <a:r>
              <a:rPr lang="ru-RU" sz="1400" b="1" dirty="0" err="1" smtClean="0">
                <a:solidFill>
                  <a:schemeClr val="accent4"/>
                </a:solidFill>
                <a:latin typeface="Times New Roman"/>
              </a:rPr>
              <a:t>жылды</a:t>
            </a:r>
            <a:r>
              <a:rPr lang="kk-KZ" sz="1400" b="1" dirty="0" smtClean="0">
                <a:solidFill>
                  <a:schemeClr val="accent4"/>
                </a:solidFill>
                <a:latin typeface="Times New Roman"/>
              </a:rPr>
              <a:t>қ «ОТК</a:t>
            </a:r>
            <a:r>
              <a:rPr lang="kk-KZ" sz="1400" b="1" dirty="0">
                <a:solidFill>
                  <a:schemeClr val="accent4"/>
                </a:solidFill>
                <a:latin typeface="Times New Roman"/>
              </a:rPr>
              <a:t>» ЖШС жұмысшыларын арнайы </a:t>
            </a:r>
            <a:endParaRPr lang="kk-KZ" sz="1400" b="1" dirty="0" smtClean="0">
              <a:solidFill>
                <a:schemeClr val="accent4"/>
              </a:solidFill>
              <a:latin typeface="Times New Roman"/>
            </a:endParaRPr>
          </a:p>
          <a:p>
            <a:pPr algn="ctr" fontAlgn="b"/>
            <a:r>
              <a:rPr lang="kk-KZ" sz="1400" b="1" dirty="0" smtClean="0">
                <a:solidFill>
                  <a:schemeClr val="accent4"/>
                </a:solidFill>
                <a:latin typeface="Times New Roman"/>
              </a:rPr>
              <a:t>киіммен </a:t>
            </a:r>
            <a:r>
              <a:rPr lang="kk-KZ" sz="1400" b="1" dirty="0">
                <a:solidFill>
                  <a:schemeClr val="accent4"/>
                </a:solidFill>
                <a:latin typeface="Times New Roman"/>
              </a:rPr>
              <a:t>және аяқкиіммен </a:t>
            </a:r>
            <a:r>
              <a:rPr lang="kk-KZ" sz="1400" b="1" dirty="0" smtClean="0">
                <a:solidFill>
                  <a:schemeClr val="accent4"/>
                </a:solidFill>
                <a:latin typeface="Times New Roman"/>
              </a:rPr>
              <a:t>қамтамасыз </a:t>
            </a:r>
            <a:r>
              <a:rPr lang="kk-KZ" sz="1400" b="1" dirty="0">
                <a:solidFill>
                  <a:schemeClr val="accent4"/>
                </a:solidFill>
                <a:latin typeface="Times New Roman"/>
              </a:rPr>
              <a:t>ету </a:t>
            </a:r>
            <a:r>
              <a:rPr lang="kk-KZ" sz="1400" b="1" dirty="0" smtClean="0">
                <a:solidFill>
                  <a:schemeClr val="accent4"/>
                </a:solidFill>
                <a:latin typeface="Times New Roman"/>
              </a:rPr>
              <a:t>туралы ақпарат</a:t>
            </a:r>
            <a:endParaRPr lang="ru-RU" sz="1400" b="1" dirty="0">
              <a:solidFill>
                <a:schemeClr val="accent4"/>
              </a:solidFill>
              <a:latin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461839"/>
              </p:ext>
            </p:extLst>
          </p:nvPr>
        </p:nvGraphicFramePr>
        <p:xfrm>
          <a:off x="251520" y="2060848"/>
          <a:ext cx="8640958" cy="365336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224133"/>
                <a:gridCol w="739721"/>
                <a:gridCol w="549879"/>
                <a:gridCol w="706987"/>
                <a:gridCol w="706987"/>
                <a:gridCol w="785542"/>
                <a:gridCol w="471325"/>
                <a:gridCol w="864097"/>
                <a:gridCol w="471325"/>
                <a:gridCol w="785542"/>
                <a:gridCol w="706987"/>
                <a:gridCol w="628433"/>
              </a:tblGrid>
              <a:tr h="52713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14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 бойынша 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 бойынша </a:t>
                      </a:r>
                    </a:p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ОЖЦ бойынша </a:t>
                      </a:r>
                    </a:p>
                    <a:p>
                      <a:pPr algn="ctr" fontAlgn="ctr"/>
                      <a:r>
                        <a:rPr lang="kk-KZ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Серіктестік бойынша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78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қажеттілік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бөлінуі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сатып</a:t>
                      </a:r>
                      <a:r>
                        <a:rPr lang="ru-RU" sz="10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алынғаны</a:t>
                      </a:r>
                      <a:endParaRPr lang="ru-RU" sz="10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251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100" b="1" i="1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</a:tr>
              <a:tr h="557306"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1163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502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591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325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1736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2117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2040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/>
                </a:tc>
              </a:tr>
              <a:tr h="55527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</a:t>
                      </a:r>
                      <a:r>
                        <a:rPr lang="kk-KZ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242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402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983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</a:tr>
              <a:tr h="5558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1252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355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2258</a:t>
                      </a:r>
                      <a:endParaRPr lang="ru-RU" sz="1800" b="1" i="0" u="none" strike="noStrike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b="1" i="0" u="none" strike="noStrike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2354</a:t>
                      </a:r>
                      <a:endParaRPr lang="ru-RU" sz="1800" b="1" i="0" u="none" strike="noStrike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</a:tr>
              <a:tr h="5558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арнайы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177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800" b="1" i="0" u="none" strike="noStrike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247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4" marR="5324" marT="53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 smtClean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737</a:t>
                      </a:r>
                      <a:endParaRPr lang="ru-RU" sz="1800" b="1" i="0" u="none" strike="noStrike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6450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225395"/>
            <a:ext cx="8712968" cy="8354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жж.</a:t>
            </a:r>
          </a:p>
          <a:p>
            <a:pPr marL="0" indent="0" algn="ctr">
              <a:buNone/>
            </a:pP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492517"/>
              </p:ext>
            </p:extLst>
          </p:nvPr>
        </p:nvGraphicFramePr>
        <p:xfrm>
          <a:off x="179512" y="2125559"/>
          <a:ext cx="8745549" cy="3739945"/>
        </p:xfrm>
        <a:graphic>
          <a:graphicData uri="http://schemas.openxmlformats.org/drawingml/2006/table">
            <a:tbl>
              <a:tblPr firstRow="1" firstCol="1" lastRow="1">
                <a:tableStyleId>{3B4B98B0-60AC-42C2-AFA5-B58CD77FA1E5}</a:tableStyleId>
              </a:tblPr>
              <a:tblGrid>
                <a:gridCol w="1726293"/>
                <a:gridCol w="766446"/>
                <a:gridCol w="779300"/>
                <a:gridCol w="798221"/>
                <a:gridCol w="752197"/>
                <a:gridCol w="773995"/>
                <a:gridCol w="816033"/>
                <a:gridCol w="776357"/>
                <a:gridCol w="812525"/>
                <a:gridCol w="744182"/>
              </a:tblGrid>
              <a:tr h="31773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түрлері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8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ЖТ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Жаяу</a:t>
                      </a:r>
                      <a:r>
                        <a:rPr lang="kk-KZ" sz="16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жургіншіні басып кету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1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КБ бойынша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k-KZ" sz="20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        </a:t>
                      </a: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41624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7886700" cy="376360"/>
          </a:xfrm>
        </p:spPr>
        <p:txBody>
          <a:bodyPr>
            <a:noAutofit/>
          </a:bodyPr>
          <a:lstStyle/>
          <a:p>
            <a:pPr algn="ctr"/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жарты жылдық ж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 ережесін бұзу жөнінде 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501836840"/>
              </p:ext>
            </p:extLst>
          </p:nvPr>
        </p:nvGraphicFramePr>
        <p:xfrm>
          <a:off x="360002" y="1503290"/>
          <a:ext cx="8604486" cy="5017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51493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ctr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Тәртіптік жаза қолданылған жөнінде мәлімет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217255"/>
              </p:ext>
            </p:extLst>
          </p:nvPr>
        </p:nvGraphicFramePr>
        <p:xfrm>
          <a:off x="441114" y="1844824"/>
          <a:ext cx="8492321" cy="4649188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552369"/>
                <a:gridCol w="562293"/>
                <a:gridCol w="792088"/>
                <a:gridCol w="792088"/>
                <a:gridCol w="792088"/>
                <a:gridCol w="721568"/>
                <a:gridCol w="754947"/>
                <a:gridCol w="703380"/>
                <a:gridCol w="865233"/>
                <a:gridCol w="956267"/>
              </a:tblGrid>
              <a:tr h="8126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Құрылымдық </a:t>
                      </a:r>
                    </a:p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бөлімше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3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ИТҚ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Жұмысшы 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7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8" marR="7088" marT="708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88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Орталық Аппарат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БТКБ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ЖТКБ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ОЖЦ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087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279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35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-201</a:t>
            </a:r>
            <a:r>
              <a:rPr lang="en-US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kk-KZ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жж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570785" y="2406348"/>
            <a:ext cx="2076487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ған жазатайым оқиғалар саны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600400" y="476672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841344426"/>
              </p:ext>
            </p:extLst>
          </p:nvPr>
        </p:nvGraphicFramePr>
        <p:xfrm>
          <a:off x="140520" y="1843978"/>
          <a:ext cx="8862958" cy="4570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41092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291368"/>
            <a:ext cx="6246912" cy="268668"/>
          </a:xfrm>
        </p:spPr>
        <p:txBody>
          <a:bodyPr/>
          <a:lstStyle/>
          <a:p>
            <a:pPr marL="342891" lvl="0" indent="-342891">
              <a:spcBef>
                <a:spcPct val="50000"/>
              </a:spcBef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 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 көтеру мен </a:t>
            </a:r>
            <a:r>
              <a:rPr lang="ru-RU" alt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5536" y="1628800"/>
            <a:ext cx="842493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altLang="ru-RU" sz="1400" b="1" dirty="0" err="1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жылыдың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жарты </a:t>
            </a:r>
            <a:r>
              <a:rPr lang="ru-RU" altLang="ru-RU" sz="1400" b="1" dirty="0" err="1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жылдық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біліктілігін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көтеру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курстарынан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қайта даярлау,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даярлаудан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өткен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саны- 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462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Серіктестік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санының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%. 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көтеру мен даярлау»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 </a:t>
            </a:r>
            <a:r>
              <a:rPr lang="ru-RU" altLang="ru-RU" sz="1400" b="1" dirty="0" smtClean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тенге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қарастырылды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соның ішінде: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82867"/>
            <a:ext cx="1890210" cy="72008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915816" y="404664"/>
            <a:ext cx="628746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9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6261710"/>
              </p:ext>
            </p:extLst>
          </p:nvPr>
        </p:nvGraphicFramePr>
        <p:xfrm>
          <a:off x="287523" y="2708920"/>
          <a:ext cx="8460941" cy="3661932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432048"/>
                <a:gridCol w="3456384"/>
                <a:gridCol w="1008112"/>
                <a:gridCol w="1188133"/>
                <a:gridCol w="1188131"/>
                <a:gridCol w="1188133"/>
              </a:tblGrid>
              <a:tr h="858605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жарты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жарты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39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тенге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Өндірістік қызметкерлерді оқыту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3 693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96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997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2 641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2 170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1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 қызметкерлерінің </a:t>
                      </a: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квалификациясын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көтеру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1 052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1549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1521" y="1194044"/>
            <a:ext cx="8265412" cy="315807"/>
          </a:xfrm>
          <a:prstGeom prst="rect">
            <a:avLst/>
          </a:prstGeom>
        </p:spPr>
        <p:txBody>
          <a:bodyPr wrap="square" lIns="78183" tIns="39092" rIns="78183" bIns="39092">
            <a:spAutoFit/>
          </a:bodyPr>
          <a:lstStyle/>
          <a:p>
            <a:pPr algn="ctr"/>
            <a:r>
              <a:rPr lang="ru-RU" sz="153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 мезгілінде мектеп жасындағы балалардың сауықтыру кешендерінде демалуы (лагерь)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1505238"/>
            <a:ext cx="8262475" cy="355305"/>
          </a:xfrm>
          <a:prstGeom prst="rect">
            <a:avLst/>
          </a:prstGeom>
          <a:noFill/>
        </p:spPr>
        <p:txBody>
          <a:bodyPr wrap="square" lIns="78183" tIns="39092" rIns="78183" bIns="39092" rtlCol="0">
            <a:spAutoFit/>
          </a:bodyPr>
          <a:lstStyle/>
          <a:p>
            <a:r>
              <a:rPr lang="ru-RU" sz="179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796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«Тау-</a:t>
            </a:r>
            <a:r>
              <a:rPr lang="ru-RU" sz="1796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Жанашар</a:t>
            </a:r>
            <a:r>
              <a:rPr lang="ru-RU" sz="1796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796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1796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лагері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1796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Алматы каласы</a:t>
            </a:r>
            <a:endParaRPr lang="ru-RU" sz="1796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283802"/>
              </p:ext>
            </p:extLst>
          </p:nvPr>
        </p:nvGraphicFramePr>
        <p:xfrm>
          <a:off x="447104" y="4653136"/>
          <a:ext cx="8212631" cy="2277614"/>
        </p:xfrm>
        <a:graphic>
          <a:graphicData uri="http://schemas.openxmlformats.org/drawingml/2006/table">
            <a:tbl>
              <a:tblPr firstRow="1" lastRow="1">
                <a:tableStyleId>{9D7B26C5-4107-4FEC-AEDC-1716B250A1EF}</a:tableStyleId>
              </a:tblPr>
              <a:tblGrid>
                <a:gridCol w="407305"/>
                <a:gridCol w="2205423"/>
                <a:gridCol w="792088"/>
                <a:gridCol w="936104"/>
                <a:gridCol w="1512168"/>
                <a:gridCol w="936104"/>
                <a:gridCol w="1423439"/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Құрылымдық бөлімше</a:t>
                      </a:r>
                      <a:endParaRPr lang="ru-RU" sz="1400" b="1" u="none" strike="noStrike" dirty="0" smtClean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Жолдама </a:t>
                      </a:r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саны барлығы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бағасы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 </a:t>
                      </a:r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БТКБ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kk-KZ" sz="1400" b="0" i="0" u="none" strike="noStrike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279 800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9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ЖТКБ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kk-KZ" sz="1400" b="0" i="0" u="none" strike="noStrike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395 200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МТКБ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kk-KZ" sz="1400" b="0" i="0" u="none" strike="noStrike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003 300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ОЖЦ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</a:t>
                      </a:r>
                      <a:r>
                        <a:rPr lang="kk-KZ" sz="1400" b="0" i="0" u="none" strike="noStrike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Қауіпсіздік </a:t>
                      </a:r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тобы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712</a:t>
                      </a:r>
                      <a:r>
                        <a:rPr lang="kk-KZ" sz="1400" b="0" i="0" u="none" strike="noStrike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Әкімшілік </a:t>
                      </a:r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басқармасы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118,700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0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sz="1400" b="0" i="0" u="none" strike="noStrike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374 000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9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400" b="1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40 595 400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50447"/>
            <a:ext cx="4384468" cy="26306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709" y="3373799"/>
            <a:ext cx="1800200" cy="10801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3" y="2171737"/>
            <a:ext cx="1863433" cy="11180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5583" y="2172629"/>
            <a:ext cx="1860460" cy="11162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329" y="3373799"/>
            <a:ext cx="1800200" cy="108012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827585" y="548680"/>
            <a:ext cx="8064896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 (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қызметкерді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қормен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әлеуметтік-тұрмыстық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корпоративті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туралы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74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33162" y="1291110"/>
            <a:ext cx="7708538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 туралы есебі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8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8496787"/>
              </p:ext>
            </p:extLst>
          </p:nvPr>
        </p:nvGraphicFramePr>
        <p:xfrm>
          <a:off x="323528" y="1693728"/>
          <a:ext cx="8496944" cy="489933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60040"/>
                <a:gridCol w="3096344"/>
                <a:gridCol w="758293"/>
                <a:gridCol w="754145"/>
                <a:gridCol w="830251"/>
                <a:gridCol w="678571"/>
                <a:gridCol w="2019300"/>
              </a:tblGrid>
              <a:tr h="86509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Өткен кезеңдегі сомасы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сомасы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Ауытқуы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4207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50 жасты марапаттау  (65 АЕК) 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5808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4573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-1235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1.3.1., 1.3.2.тармақтары.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0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55 жасты марапаттау  (70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148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794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-646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132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60 жасты марапаттау  (75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3182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4936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1754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693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Қайтыс болған жағдайда жерлеу рәсімін   ұйымдастыруға отбасына   (125 АЕК) 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265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568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303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9.4.1.тармағы.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07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Зейнеткерлікке шыққан зейнеткер қайтыс болған  жағдайда (50 АЕК) 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318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113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35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-205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туыстарының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балалары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ұйымдастыруға  (65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25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4963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</a:t>
                      </a:r>
                      <a:r>
                        <a:rPr lang="kk-KZ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87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35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r>
                        <a:rPr lang="en-US" sz="135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kk-KZ" sz="135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620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144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16 896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21 237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35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4341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1.3.3.тармағы.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08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35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Некеге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тұрғанда</a:t>
                      </a: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(45 АЕК)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954</a:t>
                      </a:r>
                      <a:endParaRPr lang="ru-RU" sz="1200" dirty="0">
                        <a:solidFill>
                          <a:schemeClr val="accent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511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35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5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-443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1.3.4.тармағы.</a:t>
                      </a:r>
                      <a:endParaRPr lang="ru-RU" sz="135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989912" y="139600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ың теңге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3800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0" y="1340768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04664"/>
            <a:ext cx="1890210" cy="720080"/>
          </a:xfrm>
          <a:prstGeom prst="rect">
            <a:avLst/>
          </a:prstGeom>
        </p:spPr>
      </p:pic>
      <p:graphicFrame>
        <p:nvGraphicFramePr>
          <p:cNvPr id="9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2316748"/>
              </p:ext>
            </p:extLst>
          </p:nvPr>
        </p:nvGraphicFramePr>
        <p:xfrm>
          <a:off x="467544" y="1772816"/>
          <a:ext cx="8229600" cy="47975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84232"/>
                <a:gridCol w="2866843"/>
                <a:gridCol w="829665"/>
                <a:gridCol w="754096"/>
                <a:gridCol w="781788"/>
                <a:gridCol w="726937"/>
                <a:gridCol w="1886039"/>
              </a:tblGrid>
              <a:tr h="62381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Бала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күтіміндегі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қызметкерге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бала 1,5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келгенше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ай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сайын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(10 АЕК)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951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363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9.4.14.тармағы.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185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1033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28 332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51648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23316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9.6.тармағы.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6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Балаларды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сауықтыру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демалыс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орындарына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жолдама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21 492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46" marR="8146" marT="81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36322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14830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185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Материалдық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мұқтаж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қызметкерлерге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3106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3495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389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9.8.тармағы.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185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- 63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- 58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13 337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7 007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-6330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9.4.11.тармағы.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күні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8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4836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4947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9.4.10.тармағы.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38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күні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8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1 061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1316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-215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259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Жүкті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және </a:t>
                      </a:r>
                      <a:r>
                        <a:rPr lang="ru-RU" sz="1400" kern="12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босануына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байланысты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1 778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4918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3140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"АНС" ЖШС   06.11.13г. шығ.№1373 хаты.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24328" y="1382316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ың теңге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905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68344" y="1556792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435126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2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3910027"/>
              </p:ext>
            </p:extLst>
          </p:nvPr>
        </p:nvGraphicFramePr>
        <p:xfrm>
          <a:off x="454203" y="2006250"/>
          <a:ext cx="8229600" cy="429426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41126"/>
                <a:gridCol w="2909949"/>
                <a:gridCol w="829665"/>
                <a:gridCol w="754096"/>
                <a:gridCol w="830198"/>
                <a:gridCol w="678527"/>
                <a:gridCol w="1886039"/>
              </a:tblGrid>
              <a:tr h="206804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тарифтік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ставкасының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819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1566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747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</a:t>
                      </a: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   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9.9.1.тармағы.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486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accent4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Өндірісте жарақат алған бұрынғы жұмысшыларға материалдық көмек</a:t>
                      </a:r>
                      <a:endParaRPr lang="ru-RU" sz="1400" dirty="0">
                        <a:solidFill>
                          <a:schemeClr val="accent4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223 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223 </a:t>
                      </a:r>
                      <a:endParaRPr lang="ru-RU" sz="14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ҚР АК 937 б. 1т.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347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r>
                        <a:rPr lang="kk-KZ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Бала кезден </a:t>
                      </a:r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мүгедек балалары</a:t>
                      </a:r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бар қызметкерлерге  (65 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АЕК</a:t>
                      </a:r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9.4.9.тармағы. </a:t>
                      </a:r>
                      <a:r>
                        <a:rPr lang="ru-RU" sz="14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57640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32136" y="976229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196752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3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081798"/>
              </p:ext>
            </p:extLst>
          </p:nvPr>
        </p:nvGraphicFramePr>
        <p:xfrm>
          <a:off x="467544" y="1772816"/>
          <a:ext cx="8284576" cy="4820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400"/>
                <a:gridCol w="2509936"/>
                <a:gridCol w="723736"/>
                <a:gridCol w="936104"/>
                <a:gridCol w="936104"/>
                <a:gridCol w="860440"/>
                <a:gridCol w="1803856"/>
              </a:tblGrid>
              <a:tr h="370840"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қыркүйек білім күніне орай мектеп жасындағы балаларға (10 АЕК)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Ұжымдық шартқа  №4 қосымша келісімінің   9.4.15.тармағы.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Мұнайшылар күні мерекесіне жұмыс жасамайтын зейнеткерлерге (20 АЕК)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9.4.13.тармағы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377" rtl="0" eaLnBrk="1" latinLnBrk="0" hangingPunct="1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1348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351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353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382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408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055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1.2.4.тармағы.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2432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265</a:t>
                      </a: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443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275</a:t>
                      </a: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910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467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1.3.5.тармағы.</a:t>
                      </a: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Мұнайгаз кешені қызметкерлерінің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1D528D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Қазақстан Республикасының Тәуелсіздік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5611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725 042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806542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377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81500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596336" y="1382316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ың теңге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602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476672"/>
            <a:ext cx="9144000" cy="72008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 қабылдаулар және шешілген мәселелер бойынша сандық көрсеткіштерді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шешімі талап етілетін  және орындалуға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268760"/>
            <a:ext cx="8951699" cy="6062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84481" algn="ctr">
              <a:lnSpc>
                <a:spcPct val="107000"/>
              </a:lnSpc>
            </a:pP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</a:t>
            </a:r>
            <a:r>
              <a:rPr lang="kk-KZ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мәселелер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өткізілген кездесулер және жеке қабылдауларды шешу барысы туралы қорытынды</a:t>
            </a:r>
            <a:r>
              <a:rPr lang="kk-KZ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587972"/>
              </p:ext>
            </p:extLst>
          </p:nvPr>
        </p:nvGraphicFramePr>
        <p:xfrm>
          <a:off x="637103" y="1916831"/>
          <a:ext cx="8183369" cy="307047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99139"/>
                <a:gridCol w="3535758"/>
                <a:gridCol w="1224136"/>
                <a:gridCol w="1152128"/>
                <a:gridCol w="1872208"/>
              </a:tblGrid>
              <a:tr h="3943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6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439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кездесуі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6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жеке сұрақтар бойынша кездесу             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62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Желілік басшының еңбек ұжымымен кездесуі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7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Кәсіподақпен еңбек ұжымымен кездесуі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8187">
                <a:tc>
                  <a:txBody>
                    <a:bodyPr/>
                    <a:lstStyle/>
                    <a:p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Барлығы:</a:t>
                      </a:r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74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126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3150" y="5229200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kk-KZ" sz="1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Оның ішінде шешілмеген - сұрақ:  </a:t>
            </a:r>
          </a:p>
          <a:p>
            <a:pPr>
              <a:spcAft>
                <a:spcPts val="0"/>
              </a:spcAft>
            </a:pPr>
            <a:r>
              <a:rPr lang="kk-KZ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Газ 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қондырғысын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тексеретін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маман</a:t>
            </a:r>
            <a:r>
              <a:rPr lang="en-US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kk-KZ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қажет </a:t>
            </a:r>
            <a:r>
              <a:rPr lang="en-US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  <a:p>
            <a:r>
              <a:rPr lang="kk-KZ" sz="1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 Жазғы  арнаулы кийімдердің сапасыздығы. </a:t>
            </a:r>
          </a:p>
          <a:p>
            <a:r>
              <a:rPr lang="kk-KZ" sz="1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 Қаламқас кен орнындағы № 10 карьер жолдарының  жағдайының нашарлығы. </a:t>
            </a:r>
            <a:endParaRPr lang="kk-KZ" sz="14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kk-KZ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kk-KZ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kk-KZ" sz="16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846353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Назарларыңды бөліп тыңдағаныңызға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Рахмет!!!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392" y="4725144"/>
            <a:ext cx="4231215" cy="17191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98847"/>
            <a:ext cx="395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10</a:t>
            </a:r>
            <a:endParaRPr lang="ru-RU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6946</TotalTime>
  <Words>2324</Words>
  <Application>Microsoft Office PowerPoint</Application>
  <PresentationFormat>Экран (4:3)</PresentationFormat>
  <Paragraphs>744</Paragraphs>
  <Slides>19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2017 жарты жылдық жол қозғалыс ережесін бұзу жөнінде мәлімет</vt:lpstr>
      <vt:lpstr>Презентация PowerPoint</vt:lpstr>
      <vt:lpstr>Презентация PowerPoint</vt:lpstr>
      <vt:lpstr>Қызметкерлердің мамандықтарын көтеру мен даярлау</vt:lpstr>
      <vt:lpstr>Презентация PowerPoint</vt:lpstr>
      <vt:lpstr> Әлеуметтік төлемдерді, өтемақылар мен кепілдіктерді ұсынуы туралы есебі </vt:lpstr>
      <vt:lpstr> кестенің жалғасы </vt:lpstr>
      <vt:lpstr> кестенің жалғасы </vt:lpstr>
      <vt:lpstr> кестенің жалғасы 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user</cp:lastModifiedBy>
  <cp:revision>532</cp:revision>
  <cp:lastPrinted>2017-07-25T05:25:46Z</cp:lastPrinted>
  <dcterms:created xsi:type="dcterms:W3CDTF">2010-04-02T11:40:04Z</dcterms:created>
  <dcterms:modified xsi:type="dcterms:W3CDTF">2017-07-25T09:59:23Z</dcterms:modified>
</cp:coreProperties>
</file>